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91" r:id="rId3"/>
    <p:sldMasterId id="2147483676" r:id="rId4"/>
    <p:sldMasterId id="2147483738" r:id="rId5"/>
    <p:sldMasterId id="2147483699" r:id="rId6"/>
    <p:sldMasterId id="2147483733" r:id="rId7"/>
  </p:sldMasterIdLst>
  <p:notesMasterIdLst>
    <p:notesMasterId r:id="rId39"/>
  </p:notesMasterIdLst>
  <p:handoutMasterIdLst>
    <p:handoutMasterId r:id="rId40"/>
  </p:handoutMasterIdLst>
  <p:sldIdLst>
    <p:sldId id="259" r:id="rId8"/>
    <p:sldId id="262" r:id="rId9"/>
    <p:sldId id="267" r:id="rId10"/>
    <p:sldId id="268" r:id="rId11"/>
    <p:sldId id="287" r:id="rId12"/>
    <p:sldId id="269" r:id="rId13"/>
    <p:sldId id="317" r:id="rId14"/>
    <p:sldId id="288" r:id="rId15"/>
    <p:sldId id="307" r:id="rId16"/>
    <p:sldId id="271" r:id="rId17"/>
    <p:sldId id="318" r:id="rId18"/>
    <p:sldId id="308" r:id="rId19"/>
    <p:sldId id="272" r:id="rId20"/>
    <p:sldId id="309" r:id="rId21"/>
    <p:sldId id="276" r:id="rId22"/>
    <p:sldId id="322" r:id="rId23"/>
    <p:sldId id="310" r:id="rId24"/>
    <p:sldId id="311" r:id="rId25"/>
    <p:sldId id="312" r:id="rId26"/>
    <p:sldId id="313" r:id="rId27"/>
    <p:sldId id="323" r:id="rId28"/>
    <p:sldId id="314" r:id="rId29"/>
    <p:sldId id="290" r:id="rId30"/>
    <p:sldId id="280" r:id="rId31"/>
    <p:sldId id="282" r:id="rId32"/>
    <p:sldId id="324" r:id="rId33"/>
    <p:sldId id="316" r:id="rId34"/>
    <p:sldId id="284" r:id="rId35"/>
    <p:sldId id="289" r:id="rId36"/>
    <p:sldId id="285" r:id="rId37"/>
    <p:sldId id="286"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9"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FBFBF"/>
    <a:srgbClr val="39AA95"/>
    <a:srgbClr val="0F786D"/>
    <a:srgbClr val="EEEFEF"/>
    <a:srgbClr val="35AF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94"/>
  </p:normalViewPr>
  <p:slideViewPr>
    <p:cSldViewPr snapToGrid="0" snapToObjects="1">
      <p:cViewPr varScale="1">
        <p:scale>
          <a:sx n="116" d="100"/>
          <a:sy n="116" d="100"/>
        </p:scale>
        <p:origin x="518" y="77"/>
      </p:cViewPr>
      <p:guideLst>
        <p:guide orient="horz" pos="162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A2E2C-04F5-4239-9F95-C2292D13E14B}" type="datetimeFigureOut">
              <a:rPr lang="en-GB" smtClean="0"/>
              <a:t>12/10/2022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FC279C-40BC-4AA3-9202-A91672476CD8}" type="slidenum">
              <a:rPr lang="en-GB" smtClean="0"/>
              <a:t>‹#›</a:t>
            </a:fld>
            <a:endParaRPr lang="en-GB"/>
          </a:p>
        </p:txBody>
      </p:sp>
    </p:spTree>
    <p:extLst>
      <p:ext uri="{BB962C8B-B14F-4D97-AF65-F5344CB8AC3E}">
        <p14:creationId xmlns:p14="http://schemas.microsoft.com/office/powerpoint/2010/main" val="369908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1A363-DE7C-6B45-BDC4-78487A9F0DE0}" type="datetimeFigureOut">
              <a:rPr lang="en-GB" smtClean="0"/>
              <a:t>12/10/2022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AC723-4482-DA4B-A373-81FD13C2369A}" type="slidenum">
              <a:rPr lang="en-GB" smtClean="0"/>
              <a:t>‹#›</a:t>
            </a:fld>
            <a:endParaRPr lang="en-GB"/>
          </a:p>
        </p:txBody>
      </p:sp>
    </p:spTree>
    <p:extLst>
      <p:ext uri="{BB962C8B-B14F-4D97-AF65-F5344CB8AC3E}">
        <p14:creationId xmlns:p14="http://schemas.microsoft.com/office/powerpoint/2010/main" val="26616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18" name="Picture 2" descr="person walking holding brown leather bag">
            <a:extLst>
              <a:ext uri="{FF2B5EF4-FFF2-40B4-BE49-F238E27FC236}">
                <a16:creationId xmlns:a16="http://schemas.microsoft.com/office/drawing/2014/main" id="{316DF934-C59E-6043-9893-1AC066345EF8}"/>
              </a:ext>
            </a:extLst>
          </p:cNvPr>
          <p:cNvPicPr>
            <a:picLocks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4443"/>
          </a:xfrm>
          <a:prstGeom prst="rect">
            <a:avLst/>
          </a:prstGeom>
          <a:noFill/>
          <a:extLst>
            <a:ext uri="{909E8E84-426E-40DD-AFC4-6F175D3DCCD1}">
              <a14:hiddenFill xmlns:a14="http://schemas.microsoft.com/office/drawing/2010/main">
                <a:solidFill>
                  <a:srgbClr val="FFFFFF"/>
                </a:solidFill>
              </a14:hiddenFill>
            </a:ext>
          </a:extLst>
        </p:spPr>
      </p:pic>
      <p:sp>
        <p:nvSpPr>
          <p:cNvPr id="19" name="Shape 24">
            <a:extLst>
              <a:ext uri="{FF2B5EF4-FFF2-40B4-BE49-F238E27FC236}">
                <a16:creationId xmlns:a16="http://schemas.microsoft.com/office/drawing/2014/main" id="{D9A56FA2-B85B-9F44-813D-92F870F051FE}"/>
              </a:ext>
            </a:extLst>
          </p:cNvPr>
          <p:cNvSpPr/>
          <p:nvPr userDrawn="1"/>
        </p:nvSpPr>
        <p:spPr>
          <a:xfrm>
            <a:off x="0" y="0"/>
            <a:ext cx="9143999" cy="51444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20" name="Round Single Corner Rectangle 27">
            <a:extLst>
              <a:ext uri="{FF2B5EF4-FFF2-40B4-BE49-F238E27FC236}">
                <a16:creationId xmlns:a16="http://schemas.microsoft.com/office/drawing/2014/main" id="{F752996A-ADBC-E345-87B1-B7B6027F62F0}"/>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69" name="Round Single Corner Rectangle 27">
            <a:extLst>
              <a:ext uri="{FF2B5EF4-FFF2-40B4-BE49-F238E27FC236}">
                <a16:creationId xmlns:a16="http://schemas.microsoft.com/office/drawing/2014/main" id="{A8331A52-2E29-8C40-927D-17445A8FF65F}"/>
              </a:ext>
            </a:extLst>
          </p:cNvPr>
          <p:cNvSpPr/>
          <p:nvPr userDrawn="1"/>
        </p:nvSpPr>
        <p:spPr>
          <a:xfrm>
            <a:off x="4967521" y="2008822"/>
            <a:ext cx="1348450" cy="1330851"/>
          </a:xfrm>
          <a:prstGeom prst="round1Rect">
            <a:avLst>
              <a:gd name="adj" fmla="val 0"/>
            </a:avLst>
          </a:prstGeom>
          <a:solidFill>
            <a:schemeClr val="tx1">
              <a:lumMod val="90000"/>
              <a:lumOff val="10000"/>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1" name="Round Single Corner Rectangle 27">
            <a:extLst>
              <a:ext uri="{FF2B5EF4-FFF2-40B4-BE49-F238E27FC236}">
                <a16:creationId xmlns:a16="http://schemas.microsoft.com/office/drawing/2014/main" id="{E1B4D600-9B80-E04B-9E12-825A8EE5719C}"/>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nvGrpSpPr>
          <p:cNvPr id="75" name="Group 74">
            <a:extLst>
              <a:ext uri="{FF2B5EF4-FFF2-40B4-BE49-F238E27FC236}">
                <a16:creationId xmlns:a16="http://schemas.microsoft.com/office/drawing/2014/main" id="{38773A36-8220-0740-B96C-83A5F83F77D1}"/>
              </a:ext>
            </a:extLst>
          </p:cNvPr>
          <p:cNvGrpSpPr/>
          <p:nvPr userDrawn="1"/>
        </p:nvGrpSpPr>
        <p:grpSpPr bwMode="gray">
          <a:xfrm>
            <a:off x="752475" y="397317"/>
            <a:ext cx="1476488" cy="286296"/>
            <a:chOff x="4375150" y="6157913"/>
            <a:chExt cx="1874838" cy="363537"/>
          </a:xfrm>
        </p:grpSpPr>
        <p:sp>
          <p:nvSpPr>
            <p:cNvPr id="76" name="Freeform 7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7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80">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81">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82">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4" name="Freeform 83">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5" name="Freeform 84">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6" name="Freeform 85">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7" name="Freeform 86">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8" name="Freeform 87">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9" name="Freeform 88">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0" name="Freeform 89">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1" name="Freeform 90">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2" name="Freeform 91">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3" name="Freeform 9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4" name="Freeform 93">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5" name="Freeform 94">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6" name="Freeform 95">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7" name="Freeform 96">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8" name="Freeform 97">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9" name="Freeform 98">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0" name="Freeform 99">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1" name="Freeform 100">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2" name="Freeform 101">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3" name="Freeform 102">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4" name="Freeform 103">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5" name="Freeform 104">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6" name="Freeform 105">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7" name="Freeform 106">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8" name="Freeform 107">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9" name="Freeform 108">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0" name="Freeform 109">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48" name="Round Single Corner Rectangle 37">
            <a:extLst>
              <a:ext uri="{FF2B5EF4-FFF2-40B4-BE49-F238E27FC236}">
                <a16:creationId xmlns:a16="http://schemas.microsoft.com/office/drawing/2014/main" id="{02212DB5-4339-9E4E-A3BC-28B361D54E96}"/>
              </a:ext>
            </a:extLst>
          </p:cNvPr>
          <p:cNvSpPr/>
          <p:nvPr userDrawn="1"/>
        </p:nvSpPr>
        <p:spPr>
          <a:xfrm>
            <a:off x="752475"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9" name="Rectangle 48">
            <a:extLst>
              <a:ext uri="{FF2B5EF4-FFF2-40B4-BE49-F238E27FC236}">
                <a16:creationId xmlns:a16="http://schemas.microsoft.com/office/drawing/2014/main" id="{D466D17B-B4DE-FB4E-930F-7AE0E907B48B}"/>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50" name="Text Placeholder 4">
            <a:extLst>
              <a:ext uri="{FF2B5EF4-FFF2-40B4-BE49-F238E27FC236}">
                <a16:creationId xmlns:a16="http://schemas.microsoft.com/office/drawing/2014/main" id="{78F30A9E-2CF0-554D-9595-8889752919F6}"/>
              </a:ext>
            </a:extLst>
          </p:cNvPr>
          <p:cNvSpPr>
            <a:spLocks noGrp="1"/>
          </p:cNvSpPr>
          <p:nvPr>
            <p:ph type="body" sz="quarter" idx="10" hasCustomPrompt="1"/>
          </p:nvPr>
        </p:nvSpPr>
        <p:spPr>
          <a:xfrm>
            <a:off x="1153624" y="2425699"/>
            <a:ext cx="2341562" cy="1690525"/>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Title </a:t>
            </a:r>
          </a:p>
        </p:txBody>
      </p:sp>
      <p:sp>
        <p:nvSpPr>
          <p:cNvPr id="51" name="Text Placeholder 4">
            <a:extLst>
              <a:ext uri="{FF2B5EF4-FFF2-40B4-BE49-F238E27FC236}">
                <a16:creationId xmlns:a16="http://schemas.microsoft.com/office/drawing/2014/main" id="{5FC1BBD0-67FA-DA4A-BC72-156563F44882}"/>
              </a:ext>
            </a:extLst>
          </p:cNvPr>
          <p:cNvSpPr>
            <a:spLocks noGrp="1"/>
          </p:cNvSpPr>
          <p:nvPr>
            <p:ph type="body" sz="quarter" idx="11" hasCustomPrompt="1"/>
          </p:nvPr>
        </p:nvSpPr>
        <p:spPr>
          <a:xfrm>
            <a:off x="1153624" y="4228978"/>
            <a:ext cx="2341562" cy="361879"/>
          </a:xfrm>
          <a:prstGeom prst="rect">
            <a:avLst/>
          </a:prstGeom>
        </p:spPr>
        <p:txBody>
          <a:bodyPr lIns="0" tIns="0" rIns="0" bIns="0"/>
          <a:lstStyle>
            <a:lvl1pPr>
              <a:spcBef>
                <a:spcPts val="0"/>
              </a:spcBef>
              <a:spcAft>
                <a:spcPts val="0"/>
              </a:spcAft>
              <a:defRPr sz="12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Subtitle</a:t>
            </a:r>
          </a:p>
        </p:txBody>
      </p:sp>
      <p:sp>
        <p:nvSpPr>
          <p:cNvPr id="52" name="Round Single Corner Rectangle 27">
            <a:extLst>
              <a:ext uri="{FF2B5EF4-FFF2-40B4-BE49-F238E27FC236}">
                <a16:creationId xmlns:a16="http://schemas.microsoft.com/office/drawing/2014/main" id="{AA929525-20D1-5A48-A5B6-0848B5792B99}"/>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0986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hf hdr="0" dt="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74" userDrawn="1">
          <p15:clr>
            <a:srgbClr val="FBAE40"/>
          </p15:clr>
        </p15:guide>
        <p15:guide id="4" orient="horz" pos="260" userDrawn="1">
          <p15:clr>
            <a:srgbClr val="FBAE40"/>
          </p15:clr>
        </p15:guide>
        <p15:guide id="5" pos="7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5" name="Picture 4"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6060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8350880"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8" name="Picture 7"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79867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8350879"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8" name="Picture 7"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0" name="Text Placeholder 2"/>
          <p:cNvSpPr>
            <a:spLocks noGrp="1"/>
          </p:cNvSpPr>
          <p:nvPr>
            <p:ph type="body" sz="quarter" idx="16" hasCustomPrompt="1"/>
          </p:nvPr>
        </p:nvSpPr>
        <p:spPr>
          <a:xfrm>
            <a:off x="386535" y="1388853"/>
            <a:ext cx="8352651" cy="3415309"/>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153182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p15:clr>
            <a:srgbClr val="FBAE40"/>
          </p15:clr>
        </p15:guide>
        <p15:guide id="8" orient="horz" pos="287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4018883"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cxnSp>
        <p:nvCxnSpPr>
          <p:cNvPr id="7" name="Straight Connector 6">
            <a:extLst>
              <a:ext uri="{FF2B5EF4-FFF2-40B4-BE49-F238E27FC236}">
                <a16:creationId xmlns:a16="http://schemas.microsoft.com/office/drawing/2014/main" id="{7D10273F-DFCA-084A-97D6-8EDAF7FB4964}"/>
              </a:ext>
            </a:extLst>
          </p:cNvPr>
          <p:cNvCxnSpPr>
            <a:cxnSpLocks/>
          </p:cNvCxnSpPr>
          <p:nvPr userDrawn="1"/>
        </p:nvCxnSpPr>
        <p:spPr>
          <a:xfrm flipV="1">
            <a:off x="4572493" y="687389"/>
            <a:ext cx="0" cy="40385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B5943A23-45F6-3546-88B0-3FE3A4DD304F}"/>
              </a:ext>
            </a:extLst>
          </p:cNvPr>
          <p:cNvSpPr>
            <a:spLocks noGrp="1"/>
          </p:cNvSpPr>
          <p:nvPr>
            <p:ph type="body" sz="quarter" idx="13" hasCustomPrompt="1"/>
          </p:nvPr>
        </p:nvSpPr>
        <p:spPr>
          <a:xfrm>
            <a:off x="4727159" y="653904"/>
            <a:ext cx="4012029"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14" name="Picture 13"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3" name="Text Placeholder 2"/>
          <p:cNvSpPr>
            <a:spLocks noGrp="1"/>
          </p:cNvSpPr>
          <p:nvPr>
            <p:ph type="body" sz="quarter" idx="16" hasCustomPrompt="1"/>
          </p:nvPr>
        </p:nvSpPr>
        <p:spPr>
          <a:xfrm>
            <a:off x="386536" y="1380226"/>
            <a:ext cx="4013016" cy="3423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
        <p:nvSpPr>
          <p:cNvPr id="15" name="Text Placeholder 2"/>
          <p:cNvSpPr>
            <a:spLocks noGrp="1"/>
          </p:cNvSpPr>
          <p:nvPr>
            <p:ph type="body" sz="quarter" idx="17" hasCustomPrompt="1"/>
          </p:nvPr>
        </p:nvSpPr>
        <p:spPr>
          <a:xfrm>
            <a:off x="4727159" y="1380226"/>
            <a:ext cx="4013016" cy="3423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350237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userDrawn="1">
          <p15:clr>
            <a:srgbClr val="FBAE40"/>
          </p15:clr>
        </p15:guide>
        <p15:guide id="8" orient="horz" pos="297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ssage Box 2 /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2034" y="0"/>
            <a:ext cx="4583384"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39846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spcAft>
                <a:spcPts val="500"/>
              </a:spcAft>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pic>
        <p:nvPicPr>
          <p:cNvPr id="11" name="Picture 10" descr="Price Bailey logo"/>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2" name="Text Placeholder 2"/>
          <p:cNvSpPr>
            <a:spLocks noGrp="1"/>
          </p:cNvSpPr>
          <p:nvPr>
            <p:ph type="body" sz="quarter" idx="17" hasCustomPrompt="1"/>
          </p:nvPr>
        </p:nvSpPr>
        <p:spPr>
          <a:xfrm>
            <a:off x="4727159" y="738595"/>
            <a:ext cx="4013016"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102867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userDrawn="1">
          <p15:clr>
            <a:srgbClr val="FBAE40"/>
          </p15:clr>
        </p15:guide>
        <p15:guide id="5" pos="5505">
          <p15:clr>
            <a:srgbClr val="FBAE40"/>
          </p15:clr>
        </p15:guide>
        <p15:guide id="6" pos="1487">
          <p15:clr>
            <a:srgbClr val="FBAE40"/>
          </p15:clr>
        </p15:guide>
        <p15:guide id="8" orient="horz" pos="2977" userDrawn="1">
          <p15:clr>
            <a:srgbClr val="FBAE40"/>
          </p15:clr>
        </p15:guide>
        <p15:guide id="9" pos="313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essage Box Layout revers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560616" y="0"/>
            <a:ext cx="4583384"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4971114" y="0"/>
            <a:ext cx="2293200"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solidFill>
                <a:latin typeface="Calibri Light" panose="020F0302020204030204" pitchFamily="34" charset="0"/>
                <a:cs typeface="Calibri Light" panose="020F0302020204030204" pitchFamily="34" charset="0"/>
              </a:rPr>
              <a:t>‹#›</a:t>
            </a:fld>
            <a:endParaRPr lang="en-GB" sz="750" dirty="0">
              <a:solidFill>
                <a:schemeClr val="tx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535841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5347781" y="738595"/>
            <a:ext cx="1559972"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5358413" y="1838963"/>
            <a:ext cx="1559972" cy="346503"/>
          </a:xfrm>
          <a:prstGeom prst="rect">
            <a:avLst/>
          </a:prstGeom>
        </p:spPr>
        <p:txBody>
          <a:bodyPr lIns="0" tIns="0" rIns="0" bIns="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grpSp>
        <p:nvGrpSpPr>
          <p:cNvPr id="13" name="Group 1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4" name="Freeform 1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56" name="Text Placeholder 2"/>
          <p:cNvSpPr>
            <a:spLocks noGrp="1"/>
          </p:cNvSpPr>
          <p:nvPr>
            <p:ph type="body" sz="quarter" idx="17" hasCustomPrompt="1"/>
          </p:nvPr>
        </p:nvSpPr>
        <p:spPr>
          <a:xfrm>
            <a:off x="247800" y="738595"/>
            <a:ext cx="4013016"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74989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66"/>
          <a:stretch/>
        </p:blipFill>
        <p:spPr>
          <a:xfrm>
            <a:off x="0" y="-1"/>
            <a:ext cx="2902857"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398123" y="0"/>
            <a:ext cx="210661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1" name="Picture 10" descr="Price Bailey logo"/>
          <p:cNvPicPr>
            <a:picLocks noChangeAspect="1"/>
          </p:cNvPicPr>
          <p:nvPr userDrawn="1"/>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3200" y="288000"/>
            <a:ext cx="828000" cy="161062"/>
          </a:xfrm>
          <a:prstGeom prst="rect">
            <a:avLst/>
          </a:prstGeom>
          <a:noFill/>
          <a:ln>
            <a:noFill/>
          </a:ln>
        </p:spPr>
      </p:pic>
      <p:sp>
        <p:nvSpPr>
          <p:cNvPr id="14"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786207" y="771968"/>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786207" y="1832827"/>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786207" y="2893687"/>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2" name="Text Placeholder 2"/>
          <p:cNvSpPr>
            <a:spLocks noGrp="1"/>
          </p:cNvSpPr>
          <p:nvPr>
            <p:ph type="body" sz="quarter" idx="18" hasCustomPrompt="1"/>
          </p:nvPr>
        </p:nvSpPr>
        <p:spPr>
          <a:xfrm>
            <a:off x="3284970" y="738595"/>
            <a:ext cx="5455205"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421597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3 text reverse">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solidFill>
                <a:latin typeface="Calibri Light" panose="020F0302020204030204" pitchFamily="34" charset="0"/>
                <a:cs typeface="Calibri Light" panose="020F0302020204030204" pitchFamily="34" charset="0"/>
              </a:rPr>
              <a:t>‹#›</a:t>
            </a:fld>
            <a:endParaRPr lang="en-GB" sz="750" dirty="0">
              <a:solidFill>
                <a:schemeClr val="tx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2" name="Picture 11">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66"/>
          <a:stretch/>
        </p:blipFill>
        <p:spPr>
          <a:xfrm>
            <a:off x="6241143" y="-1"/>
            <a:ext cx="2902857" cy="5143500"/>
          </a:xfrm>
          <a:prstGeom prst="rect">
            <a:avLst/>
          </a:prstGeom>
        </p:spPr>
      </p:pic>
      <p:sp>
        <p:nvSpPr>
          <p:cNvPr id="13" name="Round Single Corner Rectangle 37">
            <a:extLst>
              <a:ext uri="{FF2B5EF4-FFF2-40B4-BE49-F238E27FC236}">
                <a16:creationId xmlns:a16="http://schemas.microsoft.com/office/drawing/2014/main" id="{E9D47C24-F886-A34D-8979-BCB7289D6E94}"/>
              </a:ext>
            </a:extLst>
          </p:cNvPr>
          <p:cNvSpPr/>
          <p:nvPr userDrawn="1"/>
        </p:nvSpPr>
        <p:spPr>
          <a:xfrm>
            <a:off x="6488793" y="0"/>
            <a:ext cx="2407558"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8" hasCustomPrompt="1"/>
          </p:nvPr>
        </p:nvSpPr>
        <p:spPr>
          <a:xfrm>
            <a:off x="7027350" y="771968"/>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9CC7F7B2-E491-4D43-BC5F-E56BE0BEBDC1}"/>
              </a:ext>
            </a:extLst>
          </p:cNvPr>
          <p:cNvSpPr>
            <a:spLocks noGrp="1"/>
          </p:cNvSpPr>
          <p:nvPr>
            <p:ph type="body" sz="quarter" idx="19" hasCustomPrompt="1"/>
          </p:nvPr>
        </p:nvSpPr>
        <p:spPr>
          <a:xfrm>
            <a:off x="7027350" y="1832827"/>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2" name="Text Placeholder 23">
            <a:extLst>
              <a:ext uri="{FF2B5EF4-FFF2-40B4-BE49-F238E27FC236}">
                <a16:creationId xmlns:a16="http://schemas.microsoft.com/office/drawing/2014/main" id="{9CC7F7B2-E491-4D43-BC5F-E56BE0BEBDC1}"/>
              </a:ext>
            </a:extLst>
          </p:cNvPr>
          <p:cNvSpPr>
            <a:spLocks noGrp="1"/>
          </p:cNvSpPr>
          <p:nvPr>
            <p:ph type="body" sz="quarter" idx="20" hasCustomPrompt="1"/>
          </p:nvPr>
        </p:nvSpPr>
        <p:spPr>
          <a:xfrm>
            <a:off x="7027350" y="2893687"/>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grpSp>
        <p:nvGrpSpPr>
          <p:cNvPr id="23" name="Group 2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4" name="Freeform 2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60" name="Text Placeholder 2"/>
          <p:cNvSpPr>
            <a:spLocks noGrp="1"/>
          </p:cNvSpPr>
          <p:nvPr>
            <p:ph type="body" sz="quarter" idx="17" hasCustomPrompt="1"/>
          </p:nvPr>
        </p:nvSpPr>
        <p:spPr>
          <a:xfrm>
            <a:off x="247799" y="738595"/>
            <a:ext cx="5583657"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212196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ssage boxes /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AC0F5C-E0C9-CE49-8283-2E9F62A9DC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4583177" cy="514350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313055"/>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7"/>
            <a:ext cx="1457105" cy="725978"/>
          </a:xfrm>
          <a:prstGeom prst="rect">
            <a:avLst/>
          </a:prstGeom>
        </p:spPr>
        <p:txBody>
          <a:bodyPr lIns="0" tIns="0" rIns="0" bIns="0" numCol="1" spcCol="36000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pic>
        <p:nvPicPr>
          <p:cNvPr id="20" name="Picture 19"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3" name="Picture Placeholder 2"/>
          <p:cNvSpPr>
            <a:spLocks noGrp="1"/>
          </p:cNvSpPr>
          <p:nvPr>
            <p:ph type="pic" sz="quarter" idx="22" hasCustomPrompt="1"/>
          </p:nvPr>
        </p:nvSpPr>
        <p:spPr>
          <a:xfrm>
            <a:off x="2694671" y="2541113"/>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
        <p:nvSpPr>
          <p:cNvPr id="15" name="Picture Placeholder 2"/>
          <p:cNvSpPr>
            <a:spLocks noGrp="1"/>
          </p:cNvSpPr>
          <p:nvPr>
            <p:ph type="pic" sz="quarter" idx="23" hasCustomPrompt="1"/>
          </p:nvPr>
        </p:nvSpPr>
        <p:spPr>
          <a:xfrm>
            <a:off x="2694671" y="3842305"/>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Tree>
    <p:extLst>
      <p:ext uri="{BB962C8B-B14F-4D97-AF65-F5344CB8AC3E}">
        <p14:creationId xmlns:p14="http://schemas.microsoft.com/office/powerpoint/2010/main" val="4265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userDrawn="1">
          <p15:clr>
            <a:srgbClr val="FBAE40"/>
          </p15:clr>
        </p15:guide>
        <p15:guide id="8" orient="horz" pos="2977">
          <p15:clr>
            <a:srgbClr val="FBAE40"/>
          </p15:clr>
        </p15:guide>
        <p15:guide id="9" pos="3131">
          <p15:clr>
            <a:srgbClr val="FBAE40"/>
          </p15:clr>
        </p15:guide>
        <p15:guide id="10" pos="1695" userDrawn="1">
          <p15:clr>
            <a:srgbClr val="FBAE40"/>
          </p15:clr>
        </p15:guide>
        <p15:guide id="11" pos="261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C6A551F-BC37-0041-AD9F-50BF661F59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4572001" cy="514350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480988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9" name="Picture 18"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2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3" name="Text Placeholder 2"/>
          <p:cNvSpPr>
            <a:spLocks noGrp="1"/>
          </p:cNvSpPr>
          <p:nvPr>
            <p:ph type="body" sz="quarter" idx="17" hasCustomPrompt="1"/>
          </p:nvPr>
        </p:nvSpPr>
        <p:spPr>
          <a:xfrm>
            <a:off x="4970463" y="1204176"/>
            <a:ext cx="3769712" cy="3475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
        <p:nvSpPr>
          <p:cNvPr id="14" name="Picture Placeholder 2"/>
          <p:cNvSpPr>
            <a:spLocks noGrp="1"/>
          </p:cNvSpPr>
          <p:nvPr>
            <p:ph type="pic" sz="quarter" idx="22" hasCustomPrompt="1"/>
          </p:nvPr>
        </p:nvSpPr>
        <p:spPr>
          <a:xfrm>
            <a:off x="2694671" y="2541113"/>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
        <p:nvSpPr>
          <p:cNvPr id="15" name="Picture Placeholder 2"/>
          <p:cNvSpPr>
            <a:spLocks noGrp="1"/>
          </p:cNvSpPr>
          <p:nvPr>
            <p:ph type="pic" sz="quarter" idx="23" hasCustomPrompt="1"/>
          </p:nvPr>
        </p:nvSpPr>
        <p:spPr>
          <a:xfrm>
            <a:off x="2694671" y="3842305"/>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
        <p:nvSpPr>
          <p:cNvPr id="16" name="Picture Placeholder 2"/>
          <p:cNvSpPr>
            <a:spLocks noGrp="1"/>
          </p:cNvSpPr>
          <p:nvPr>
            <p:ph type="pic" sz="quarter" idx="24" hasCustomPrompt="1"/>
          </p:nvPr>
        </p:nvSpPr>
        <p:spPr>
          <a:xfrm>
            <a:off x="2694671" y="1204176"/>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Tree>
    <p:extLst>
      <p:ext uri="{BB962C8B-B14F-4D97-AF65-F5344CB8AC3E}">
        <p14:creationId xmlns:p14="http://schemas.microsoft.com/office/powerpoint/2010/main" val="375006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2" name="Picture 2" descr="woman wearing yellow and black plaid shirt">
            <a:extLst>
              <a:ext uri="{FF2B5EF4-FFF2-40B4-BE49-F238E27FC236}">
                <a16:creationId xmlns:a16="http://schemas.microsoft.com/office/drawing/2014/main" id="{208A4E66-79FC-664C-B64F-951F17C7F46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2" y="0"/>
            <a:ext cx="9143999" cy="5143102"/>
          </a:xfrm>
          <a:prstGeom prst="rect">
            <a:avLst/>
          </a:prstGeom>
          <a:noFill/>
          <a:extLst>
            <a:ext uri="{909E8E84-426E-40DD-AFC4-6F175D3DCCD1}">
              <a14:hiddenFill xmlns:a14="http://schemas.microsoft.com/office/drawing/2010/main">
                <a:solidFill>
                  <a:srgbClr val="FFFFFF"/>
                </a:solidFill>
              </a14:hiddenFill>
            </a:ext>
          </a:extLst>
        </p:spPr>
      </p:pic>
      <p:sp>
        <p:nvSpPr>
          <p:cNvPr id="3" name="Shape 24">
            <a:extLst>
              <a:ext uri="{FF2B5EF4-FFF2-40B4-BE49-F238E27FC236}">
                <a16:creationId xmlns:a16="http://schemas.microsoft.com/office/drawing/2014/main" id="{C35FE59E-89CE-1C48-B17A-83B899E606CC}"/>
              </a:ext>
            </a:extLst>
          </p:cNvPr>
          <p:cNvSpPr/>
          <p:nvPr userDrawn="1"/>
        </p:nvSpPr>
        <p:spPr>
          <a:xfrm>
            <a:off x="-2"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4" name="Round Single Corner Rectangle 27">
            <a:extLst>
              <a:ext uri="{FF2B5EF4-FFF2-40B4-BE49-F238E27FC236}">
                <a16:creationId xmlns:a16="http://schemas.microsoft.com/office/drawing/2014/main" id="{49A08B89-C812-8147-8208-F60AAA988F5B}"/>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2" name="Round Single Corner Rectangle 27">
            <a:extLst>
              <a:ext uri="{FF2B5EF4-FFF2-40B4-BE49-F238E27FC236}">
                <a16:creationId xmlns:a16="http://schemas.microsoft.com/office/drawing/2014/main" id="{813DBC87-EB9E-6843-8730-058B42719882}"/>
              </a:ext>
            </a:extLst>
          </p:cNvPr>
          <p:cNvSpPr/>
          <p:nvPr userDrawn="1"/>
        </p:nvSpPr>
        <p:spPr>
          <a:xfrm>
            <a:off x="4967521" y="2008822"/>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4" name="Round Single Corner Rectangle 27">
            <a:extLst>
              <a:ext uri="{FF2B5EF4-FFF2-40B4-BE49-F238E27FC236}">
                <a16:creationId xmlns:a16="http://schemas.microsoft.com/office/drawing/2014/main" id="{10F620D6-6E87-9146-97C4-56B978B124CD}"/>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nvGrpSpPr>
          <p:cNvPr id="50" name="Group 49">
            <a:extLst>
              <a:ext uri="{FF2B5EF4-FFF2-40B4-BE49-F238E27FC236}">
                <a16:creationId xmlns:a16="http://schemas.microsoft.com/office/drawing/2014/main" id="{6FF530B7-E7D2-AA44-966F-302C97D76D0F}"/>
              </a:ext>
            </a:extLst>
          </p:cNvPr>
          <p:cNvGrpSpPr/>
          <p:nvPr userDrawn="1"/>
        </p:nvGrpSpPr>
        <p:grpSpPr bwMode="gray">
          <a:xfrm>
            <a:off x="752475" y="397317"/>
            <a:ext cx="1476488" cy="286296"/>
            <a:chOff x="4375150" y="6157913"/>
            <a:chExt cx="1874838" cy="363537"/>
          </a:xfrm>
        </p:grpSpPr>
        <p:sp>
          <p:nvSpPr>
            <p:cNvPr id="51" name="Freeform 50">
              <a:extLst>
                <a:ext uri="{FF2B5EF4-FFF2-40B4-BE49-F238E27FC236}">
                  <a16:creationId xmlns:a16="http://schemas.microsoft.com/office/drawing/2014/main" id="{BCF7B1FF-F952-DF49-8FBB-9C413FAE0FDA}"/>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FCE20893-96BE-474E-8DDB-08FA4F19995C}"/>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82D7A308-FA2A-E944-9DFF-908F5B7FB437}"/>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A81A617-E6C7-3E4A-8A7F-9C382B6423D4}"/>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6945A72F-FDDF-964F-8787-AEA8EBC56055}"/>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3DE8FCB0-248B-5940-8958-2C3D23EFCDF6}"/>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2CE26683-7277-D146-9510-20B749E4ADAA}"/>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8A6DBF2A-6279-074B-B353-920E8CDC3834}"/>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17799EEC-F3F9-4A4A-A5B1-CAC7F4AF5B5D}"/>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A4B988C5-871C-464C-8A24-FF3FAE75AB59}"/>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F74B9779-A6CA-9B44-B0C4-9573C7475CD5}"/>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D1BBD1A0-4149-2248-93E5-25D3B6AA45C8}"/>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FC94A255-F790-9346-9851-5ECA404D6095}"/>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1C4CFA96-C000-9D45-A3D1-EDA3497B0951}"/>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DB6D4445-BA5F-7346-8BB0-D06BA03606C5}"/>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6A584F66-67E4-DA47-B2A6-811237309F8C}"/>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C1BB151A-B3DF-794C-9CD0-D13EC64FF777}"/>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210178C5-7441-6849-9757-A7C8602941C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4050FF66-C527-744B-B1C7-87809BEE0F90}"/>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3835C8BF-7D2D-EA46-88EF-E175D290BAF3}"/>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C8B89CF9-9B0C-6441-8EC2-9D0F9273711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71">
              <a:extLst>
                <a:ext uri="{FF2B5EF4-FFF2-40B4-BE49-F238E27FC236}">
                  <a16:creationId xmlns:a16="http://schemas.microsoft.com/office/drawing/2014/main" id="{5B4A608E-21D1-5144-8CAA-F6BE0AA49115}"/>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72">
              <a:extLst>
                <a:ext uri="{FF2B5EF4-FFF2-40B4-BE49-F238E27FC236}">
                  <a16:creationId xmlns:a16="http://schemas.microsoft.com/office/drawing/2014/main" id="{B29A93E2-F9A9-C946-A6B1-F2EEA9844152}"/>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4" name="Freeform 73">
              <a:extLst>
                <a:ext uri="{FF2B5EF4-FFF2-40B4-BE49-F238E27FC236}">
                  <a16:creationId xmlns:a16="http://schemas.microsoft.com/office/drawing/2014/main" id="{8D41458D-6B7C-7A42-AD7F-E67C9D708285}"/>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5" name="Freeform 74">
              <a:extLst>
                <a:ext uri="{FF2B5EF4-FFF2-40B4-BE49-F238E27FC236}">
                  <a16:creationId xmlns:a16="http://schemas.microsoft.com/office/drawing/2014/main" id="{E00A1DF5-8A81-0B44-A747-6026550AB3AE}"/>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6" name="Freeform 75">
              <a:extLst>
                <a:ext uri="{FF2B5EF4-FFF2-40B4-BE49-F238E27FC236}">
                  <a16:creationId xmlns:a16="http://schemas.microsoft.com/office/drawing/2014/main" id="{CE0A4624-5A88-CA45-B646-00558DCC067C}"/>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4D0F4471-5DD4-5E49-B28E-5565DFFAEB0F}"/>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10CBBF04-BE7B-F64E-B0A6-3B812A4A2BA1}"/>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012B01FA-09DE-9943-A579-34AD4E53E284}"/>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79">
              <a:extLst>
                <a:ext uri="{FF2B5EF4-FFF2-40B4-BE49-F238E27FC236}">
                  <a16:creationId xmlns:a16="http://schemas.microsoft.com/office/drawing/2014/main" id="{883122C5-399A-0241-A4CB-11323A4BA28B}"/>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80">
              <a:extLst>
                <a:ext uri="{FF2B5EF4-FFF2-40B4-BE49-F238E27FC236}">
                  <a16:creationId xmlns:a16="http://schemas.microsoft.com/office/drawing/2014/main" id="{B23C2AB7-AFFB-3A41-998B-26C3A761DA12}"/>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81">
              <a:extLst>
                <a:ext uri="{FF2B5EF4-FFF2-40B4-BE49-F238E27FC236}">
                  <a16:creationId xmlns:a16="http://schemas.microsoft.com/office/drawing/2014/main" id="{187494A0-4F61-1F44-9566-5816F1FA440A}"/>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82">
              <a:extLst>
                <a:ext uri="{FF2B5EF4-FFF2-40B4-BE49-F238E27FC236}">
                  <a16:creationId xmlns:a16="http://schemas.microsoft.com/office/drawing/2014/main" id="{475E28AF-F030-4544-801A-56A2DCFA847B}"/>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4" name="Freeform 83">
              <a:extLst>
                <a:ext uri="{FF2B5EF4-FFF2-40B4-BE49-F238E27FC236}">
                  <a16:creationId xmlns:a16="http://schemas.microsoft.com/office/drawing/2014/main" id="{604852F5-A0DD-4E4E-B534-FA33101FD135}"/>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5" name="Freeform 84">
              <a:extLst>
                <a:ext uri="{FF2B5EF4-FFF2-40B4-BE49-F238E27FC236}">
                  <a16:creationId xmlns:a16="http://schemas.microsoft.com/office/drawing/2014/main" id="{C5E34A44-9612-B44A-9694-3F0EB979220A}"/>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87" name="Round Single Corner Rectangle 37">
            <a:extLst>
              <a:ext uri="{FF2B5EF4-FFF2-40B4-BE49-F238E27FC236}">
                <a16:creationId xmlns:a16="http://schemas.microsoft.com/office/drawing/2014/main" id="{2220136C-3EEE-7C48-8A1F-A0D331F233A8}"/>
              </a:ext>
            </a:extLst>
          </p:cNvPr>
          <p:cNvSpPr/>
          <p:nvPr userDrawn="1"/>
        </p:nvSpPr>
        <p:spPr>
          <a:xfrm>
            <a:off x="752475"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8" name="Rectangle 87">
            <a:extLst>
              <a:ext uri="{FF2B5EF4-FFF2-40B4-BE49-F238E27FC236}">
                <a16:creationId xmlns:a16="http://schemas.microsoft.com/office/drawing/2014/main" id="{AE658AA6-8EA9-6A4D-A57D-69A642F12C50}"/>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89" name="Text Placeholder 4">
            <a:extLst>
              <a:ext uri="{FF2B5EF4-FFF2-40B4-BE49-F238E27FC236}">
                <a16:creationId xmlns:a16="http://schemas.microsoft.com/office/drawing/2014/main" id="{5D071C79-7DCB-1848-AC5E-6953C90F89A4}"/>
              </a:ext>
            </a:extLst>
          </p:cNvPr>
          <p:cNvSpPr>
            <a:spLocks noGrp="1"/>
          </p:cNvSpPr>
          <p:nvPr>
            <p:ph type="body" sz="quarter" idx="10" hasCustomPrompt="1"/>
          </p:nvPr>
        </p:nvSpPr>
        <p:spPr>
          <a:xfrm>
            <a:off x="1153624" y="2425699"/>
            <a:ext cx="2341562" cy="1690525"/>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Title </a:t>
            </a:r>
          </a:p>
        </p:txBody>
      </p:sp>
      <p:sp>
        <p:nvSpPr>
          <p:cNvPr id="90" name="Text Placeholder 4">
            <a:extLst>
              <a:ext uri="{FF2B5EF4-FFF2-40B4-BE49-F238E27FC236}">
                <a16:creationId xmlns:a16="http://schemas.microsoft.com/office/drawing/2014/main" id="{773E15B9-809C-FA46-AB76-9D4D64CB2897}"/>
              </a:ext>
            </a:extLst>
          </p:cNvPr>
          <p:cNvSpPr>
            <a:spLocks noGrp="1"/>
          </p:cNvSpPr>
          <p:nvPr>
            <p:ph type="body" sz="quarter" idx="11" hasCustomPrompt="1"/>
          </p:nvPr>
        </p:nvSpPr>
        <p:spPr>
          <a:xfrm>
            <a:off x="1153624" y="4228978"/>
            <a:ext cx="2341562" cy="361879"/>
          </a:xfrm>
          <a:prstGeom prst="rect">
            <a:avLst/>
          </a:prstGeom>
        </p:spPr>
        <p:txBody>
          <a:bodyPr lIns="0" tIns="0" rIns="0" bIns="0"/>
          <a:lstStyle>
            <a:lvl1pPr>
              <a:spcBef>
                <a:spcPts val="0"/>
              </a:spcBef>
              <a:spcAft>
                <a:spcPts val="0"/>
              </a:spcAft>
              <a:defRPr sz="12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Subtitle</a:t>
            </a:r>
          </a:p>
        </p:txBody>
      </p:sp>
      <p:sp>
        <p:nvSpPr>
          <p:cNvPr id="91" name="Round Single Corner Rectangle 27">
            <a:extLst>
              <a:ext uri="{FF2B5EF4-FFF2-40B4-BE49-F238E27FC236}">
                <a16:creationId xmlns:a16="http://schemas.microsoft.com/office/drawing/2014/main" id="{34726A79-AF07-2147-800B-873DEA0A24D6}"/>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0741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message boxes / icons">
    <p:spTree>
      <p:nvGrpSpPr>
        <p:cNvPr id="1" name=""/>
        <p:cNvGrpSpPr/>
        <p:nvPr/>
      </p:nvGrpSpPr>
      <p:grpSpPr>
        <a:xfrm>
          <a:off x="0" y="0"/>
          <a:ext cx="0" cy="0"/>
          <a:chOff x="0" y="0"/>
          <a:chExt cx="0" cy="0"/>
        </a:xfrm>
      </p:grpSpPr>
      <p:pic>
        <p:nvPicPr>
          <p:cNvPr id="27" name="Picture 4" descr="white desk lamp beside green plant">
            <a:extLst>
              <a:ext uri="{FF2B5EF4-FFF2-40B4-BE49-F238E27FC236}">
                <a16:creationId xmlns:a16="http://schemas.microsoft.com/office/drawing/2014/main" id="{28387DFA-7B36-814D-B2FE-4E78F94ADB0E}"/>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574605" y="0"/>
            <a:ext cx="4569396"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31"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10481" y="1254737"/>
            <a:ext cx="3764869" cy="3425374"/>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3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399849" y="738966"/>
            <a:ext cx="3775502"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4980891" y="1254737"/>
            <a:ext cx="1457105" cy="725978"/>
          </a:xfrm>
          <a:prstGeom prst="rect">
            <a:avLst/>
          </a:prstGeom>
        </p:spPr>
        <p:txBody>
          <a:bodyPr lIns="0" tIns="0" rIns="0" bIns="0" numCol="1" spcCol="36000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6" name="Picture Placeholder 2"/>
          <p:cNvSpPr>
            <a:spLocks noGrp="1"/>
          </p:cNvSpPr>
          <p:nvPr>
            <p:ph type="pic" sz="quarter" idx="22" hasCustomPrompt="1"/>
          </p:nvPr>
        </p:nvSpPr>
        <p:spPr>
          <a:xfrm>
            <a:off x="4980671" y="2541113"/>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
        <p:nvSpPr>
          <p:cNvPr id="17" name="Picture Placeholder 2"/>
          <p:cNvSpPr>
            <a:spLocks noGrp="1"/>
          </p:cNvSpPr>
          <p:nvPr>
            <p:ph type="pic" sz="quarter" idx="23" hasCustomPrompt="1"/>
          </p:nvPr>
        </p:nvSpPr>
        <p:spPr>
          <a:xfrm>
            <a:off x="4980671" y="3842305"/>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Tree>
    <p:extLst>
      <p:ext uri="{BB962C8B-B14F-4D97-AF65-F5344CB8AC3E}">
        <p14:creationId xmlns:p14="http://schemas.microsoft.com/office/powerpoint/2010/main" val="227184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ssage box / text / picture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962383" y="1254736"/>
            <a:ext cx="4776805" cy="3471251"/>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64690" y="738966"/>
            <a:ext cx="4776805"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71067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Message box / text / picture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9502"/>
          <a:stretch/>
        </p:blipFill>
        <p:spPr>
          <a:xfrm>
            <a:off x="0" y="1"/>
            <a:ext cx="2868824"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2880000"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6" y="1254737"/>
            <a:ext cx="2086946"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09284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126377" y="1254736"/>
            <a:ext cx="5612811" cy="3471251"/>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128684" y="738966"/>
            <a:ext cx="5612811"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5279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Message box / text / picture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962383" y="1254736"/>
            <a:ext cx="4776805" cy="1631339"/>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64690" y="738966"/>
            <a:ext cx="4776805"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 name="Picture Placeholder 5">
            <a:extLst>
              <a:ext uri="{FF2B5EF4-FFF2-40B4-BE49-F238E27FC236}">
                <a16:creationId xmlns:a16="http://schemas.microsoft.com/office/drawing/2014/main" id="{D3216057-C022-BD4C-B610-2FB75F10C4ED}"/>
              </a:ext>
            </a:extLst>
          </p:cNvPr>
          <p:cNvSpPr>
            <a:spLocks noGrp="1"/>
          </p:cNvSpPr>
          <p:nvPr>
            <p:ph type="pic" sz="quarter" idx="16"/>
          </p:nvPr>
        </p:nvSpPr>
        <p:spPr>
          <a:xfrm>
            <a:off x="3967700"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67" name="Picture Placeholder 5">
            <a:extLst>
              <a:ext uri="{FF2B5EF4-FFF2-40B4-BE49-F238E27FC236}">
                <a16:creationId xmlns:a16="http://schemas.microsoft.com/office/drawing/2014/main" id="{C3B28424-97E6-3248-AEFB-3596AA607444}"/>
              </a:ext>
            </a:extLst>
          </p:cNvPr>
          <p:cNvSpPr>
            <a:spLocks noGrp="1"/>
          </p:cNvSpPr>
          <p:nvPr>
            <p:ph type="pic" sz="quarter" idx="17"/>
          </p:nvPr>
        </p:nvSpPr>
        <p:spPr>
          <a:xfrm>
            <a:off x="5612100"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7267134"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94744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office address</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Contact us</a:t>
            </a:r>
          </a:p>
        </p:txBody>
      </p:sp>
      <p:sp>
        <p:nvSpPr>
          <p:cNvPr id="67" name="Picture Placeholder 5">
            <a:extLst>
              <a:ext uri="{FF2B5EF4-FFF2-40B4-BE49-F238E27FC236}">
                <a16:creationId xmlns:a16="http://schemas.microsoft.com/office/drawing/2014/main" id="{C3B28424-97E6-3248-AEFB-3596AA607444}"/>
              </a:ext>
            </a:extLst>
          </p:cNvPr>
          <p:cNvSpPr>
            <a:spLocks noGrp="1"/>
          </p:cNvSpPr>
          <p:nvPr>
            <p:ph type="pic" sz="quarter" idx="17"/>
          </p:nvPr>
        </p:nvSpPr>
        <p:spPr>
          <a:xfrm>
            <a:off x="4690699" y="3098897"/>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4668512" y="1254737"/>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8" name="Text Placeholder 23">
            <a:extLst>
              <a:ext uri="{FF2B5EF4-FFF2-40B4-BE49-F238E27FC236}">
                <a16:creationId xmlns:a16="http://schemas.microsoft.com/office/drawing/2014/main" id="{AE0D6DC0-5E03-D249-9B42-351D562E185B}"/>
              </a:ext>
            </a:extLst>
          </p:cNvPr>
          <p:cNvSpPr>
            <a:spLocks noGrp="1"/>
          </p:cNvSpPr>
          <p:nvPr>
            <p:ph type="body" sz="quarter" idx="14" hasCustomPrompt="1"/>
          </p:nvPr>
        </p:nvSpPr>
        <p:spPr>
          <a:xfrm>
            <a:off x="6253747" y="1273005"/>
            <a:ext cx="1709453" cy="251499"/>
          </a:xfrm>
          <a:prstGeom prst="rect">
            <a:avLst/>
          </a:prstGeom>
        </p:spPr>
        <p:txBody>
          <a:bodyPr lIns="0" tIns="0" rIns="0" bIns="0" numCol="1" spcCol="360000"/>
          <a:lstStyle>
            <a:lvl1pPr marL="4763" indent="-4763">
              <a:spcBef>
                <a:spcPts val="0"/>
              </a:spcBef>
              <a:buNone/>
              <a:tabLst/>
              <a:defRPr sz="14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name</a:t>
            </a:r>
          </a:p>
        </p:txBody>
      </p:sp>
      <p:sp>
        <p:nvSpPr>
          <p:cNvPr id="19" name="Text Placeholder 23">
            <a:extLst>
              <a:ext uri="{FF2B5EF4-FFF2-40B4-BE49-F238E27FC236}">
                <a16:creationId xmlns:a16="http://schemas.microsoft.com/office/drawing/2014/main" id="{F3DC5791-A2B7-974D-B219-16B125B16D5F}"/>
              </a:ext>
            </a:extLst>
          </p:cNvPr>
          <p:cNvSpPr>
            <a:spLocks noGrp="1"/>
          </p:cNvSpPr>
          <p:nvPr>
            <p:ph type="body" sz="quarter" idx="22" hasCustomPrompt="1"/>
          </p:nvPr>
        </p:nvSpPr>
        <p:spPr>
          <a:xfrm>
            <a:off x="6253747" y="1562623"/>
            <a:ext cx="1709453" cy="132948"/>
          </a:xfrm>
          <a:prstGeom prst="rect">
            <a:avLst/>
          </a:prstGeom>
        </p:spPr>
        <p:txBody>
          <a:bodyPr lIns="0" tIns="0" rIns="0" bIns="0" numCol="1" spcCol="360000"/>
          <a:lstStyle>
            <a:lvl1pPr marL="4763" indent="-4763">
              <a:spcBef>
                <a:spcPts val="0"/>
              </a:spcBef>
              <a:buNone/>
              <a:tabLst/>
              <a:defRPr sz="11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title</a:t>
            </a:r>
          </a:p>
        </p:txBody>
      </p:sp>
      <p:sp>
        <p:nvSpPr>
          <p:cNvPr id="20" name="Text Placeholder 23">
            <a:extLst>
              <a:ext uri="{FF2B5EF4-FFF2-40B4-BE49-F238E27FC236}">
                <a16:creationId xmlns:a16="http://schemas.microsoft.com/office/drawing/2014/main" id="{F3DC5791-A2B7-974D-B219-16B125B16D5F}"/>
              </a:ext>
            </a:extLst>
          </p:cNvPr>
          <p:cNvSpPr>
            <a:spLocks noGrp="1"/>
          </p:cNvSpPr>
          <p:nvPr>
            <p:ph type="body" sz="quarter" idx="26" hasCustomPrompt="1"/>
          </p:nvPr>
        </p:nvSpPr>
        <p:spPr>
          <a:xfrm>
            <a:off x="6253747" y="2200091"/>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DDI</a:t>
            </a:r>
          </a:p>
        </p:txBody>
      </p:sp>
      <p:sp>
        <p:nvSpPr>
          <p:cNvPr id="21" name="Text Placeholder 23">
            <a:extLst>
              <a:ext uri="{FF2B5EF4-FFF2-40B4-BE49-F238E27FC236}">
                <a16:creationId xmlns:a16="http://schemas.microsoft.com/office/drawing/2014/main" id="{F3DC5791-A2B7-974D-B219-16B125B16D5F}"/>
              </a:ext>
            </a:extLst>
          </p:cNvPr>
          <p:cNvSpPr>
            <a:spLocks noGrp="1"/>
          </p:cNvSpPr>
          <p:nvPr>
            <p:ph type="body" sz="quarter" idx="27" hasCustomPrompt="1"/>
          </p:nvPr>
        </p:nvSpPr>
        <p:spPr>
          <a:xfrm>
            <a:off x="6253747" y="2402460"/>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M</a:t>
            </a:r>
          </a:p>
        </p:txBody>
      </p:sp>
      <p:sp>
        <p:nvSpPr>
          <p:cNvPr id="22" name="Text Placeholder 23">
            <a:extLst>
              <a:ext uri="{FF2B5EF4-FFF2-40B4-BE49-F238E27FC236}">
                <a16:creationId xmlns:a16="http://schemas.microsoft.com/office/drawing/2014/main" id="{F3DC5791-A2B7-974D-B219-16B125B16D5F}"/>
              </a:ext>
            </a:extLst>
          </p:cNvPr>
          <p:cNvSpPr>
            <a:spLocks noGrp="1"/>
          </p:cNvSpPr>
          <p:nvPr>
            <p:ph type="body" sz="quarter" idx="28"/>
          </p:nvPr>
        </p:nvSpPr>
        <p:spPr>
          <a:xfrm>
            <a:off x="6253747" y="2593678"/>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E</a:t>
            </a:r>
          </a:p>
        </p:txBody>
      </p:sp>
      <p:sp>
        <p:nvSpPr>
          <p:cNvPr id="31" name="Text Placeholder 23">
            <a:extLst>
              <a:ext uri="{FF2B5EF4-FFF2-40B4-BE49-F238E27FC236}">
                <a16:creationId xmlns:a16="http://schemas.microsoft.com/office/drawing/2014/main" id="{AE0D6DC0-5E03-D249-9B42-351D562E185B}"/>
              </a:ext>
            </a:extLst>
          </p:cNvPr>
          <p:cNvSpPr>
            <a:spLocks noGrp="1"/>
          </p:cNvSpPr>
          <p:nvPr>
            <p:ph type="body" sz="quarter" idx="29" hasCustomPrompt="1"/>
          </p:nvPr>
        </p:nvSpPr>
        <p:spPr>
          <a:xfrm>
            <a:off x="6253747" y="3098897"/>
            <a:ext cx="1709453" cy="251499"/>
          </a:xfrm>
          <a:prstGeom prst="rect">
            <a:avLst/>
          </a:prstGeom>
        </p:spPr>
        <p:txBody>
          <a:bodyPr lIns="0" tIns="0" rIns="0" bIns="0" numCol="1" spcCol="360000"/>
          <a:lstStyle>
            <a:lvl1pPr marL="4763" indent="-4763">
              <a:spcBef>
                <a:spcPts val="0"/>
              </a:spcBef>
              <a:buNone/>
              <a:tabLst/>
              <a:defRPr sz="14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name</a:t>
            </a:r>
          </a:p>
        </p:txBody>
      </p:sp>
      <p:sp>
        <p:nvSpPr>
          <p:cNvPr id="32" name="Text Placeholder 23">
            <a:extLst>
              <a:ext uri="{FF2B5EF4-FFF2-40B4-BE49-F238E27FC236}">
                <a16:creationId xmlns:a16="http://schemas.microsoft.com/office/drawing/2014/main" id="{F3DC5791-A2B7-974D-B219-16B125B16D5F}"/>
              </a:ext>
            </a:extLst>
          </p:cNvPr>
          <p:cNvSpPr>
            <a:spLocks noGrp="1"/>
          </p:cNvSpPr>
          <p:nvPr>
            <p:ph type="body" sz="quarter" idx="30" hasCustomPrompt="1"/>
          </p:nvPr>
        </p:nvSpPr>
        <p:spPr>
          <a:xfrm>
            <a:off x="6253747" y="3388515"/>
            <a:ext cx="1709453" cy="132948"/>
          </a:xfrm>
          <a:prstGeom prst="rect">
            <a:avLst/>
          </a:prstGeom>
        </p:spPr>
        <p:txBody>
          <a:bodyPr lIns="0" tIns="0" rIns="0" bIns="0" numCol="1" spcCol="360000"/>
          <a:lstStyle>
            <a:lvl1pPr marL="4763" indent="-4763">
              <a:spcBef>
                <a:spcPts val="0"/>
              </a:spcBef>
              <a:buNone/>
              <a:tabLst/>
              <a:defRPr sz="11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title</a:t>
            </a:r>
          </a:p>
        </p:txBody>
      </p:sp>
      <p:sp>
        <p:nvSpPr>
          <p:cNvPr id="33" name="Text Placeholder 23">
            <a:extLst>
              <a:ext uri="{FF2B5EF4-FFF2-40B4-BE49-F238E27FC236}">
                <a16:creationId xmlns:a16="http://schemas.microsoft.com/office/drawing/2014/main" id="{F3DC5791-A2B7-974D-B219-16B125B16D5F}"/>
              </a:ext>
            </a:extLst>
          </p:cNvPr>
          <p:cNvSpPr>
            <a:spLocks noGrp="1"/>
          </p:cNvSpPr>
          <p:nvPr>
            <p:ph type="body" sz="quarter" idx="31" hasCustomPrompt="1"/>
          </p:nvPr>
        </p:nvSpPr>
        <p:spPr>
          <a:xfrm>
            <a:off x="6253747" y="4025983"/>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DDI</a:t>
            </a:r>
          </a:p>
        </p:txBody>
      </p:sp>
      <p:sp>
        <p:nvSpPr>
          <p:cNvPr id="34" name="Text Placeholder 23">
            <a:extLst>
              <a:ext uri="{FF2B5EF4-FFF2-40B4-BE49-F238E27FC236}">
                <a16:creationId xmlns:a16="http://schemas.microsoft.com/office/drawing/2014/main" id="{F3DC5791-A2B7-974D-B219-16B125B16D5F}"/>
              </a:ext>
            </a:extLst>
          </p:cNvPr>
          <p:cNvSpPr>
            <a:spLocks noGrp="1"/>
          </p:cNvSpPr>
          <p:nvPr>
            <p:ph type="body" sz="quarter" idx="32" hasCustomPrompt="1"/>
          </p:nvPr>
        </p:nvSpPr>
        <p:spPr>
          <a:xfrm>
            <a:off x="6253747" y="4228352"/>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M</a:t>
            </a:r>
          </a:p>
        </p:txBody>
      </p:sp>
      <p:sp>
        <p:nvSpPr>
          <p:cNvPr id="35" name="Text Placeholder 23">
            <a:extLst>
              <a:ext uri="{FF2B5EF4-FFF2-40B4-BE49-F238E27FC236}">
                <a16:creationId xmlns:a16="http://schemas.microsoft.com/office/drawing/2014/main" id="{F3DC5791-A2B7-974D-B219-16B125B16D5F}"/>
              </a:ext>
            </a:extLst>
          </p:cNvPr>
          <p:cNvSpPr>
            <a:spLocks noGrp="1"/>
          </p:cNvSpPr>
          <p:nvPr>
            <p:ph type="body" sz="quarter" idx="33"/>
          </p:nvPr>
        </p:nvSpPr>
        <p:spPr>
          <a:xfrm>
            <a:off x="6253747" y="4419570"/>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E</a:t>
            </a:r>
          </a:p>
        </p:txBody>
      </p:sp>
    </p:spTree>
    <p:extLst>
      <p:ext uri="{BB962C8B-B14F-4D97-AF65-F5344CB8AC3E}">
        <p14:creationId xmlns:p14="http://schemas.microsoft.com/office/powerpoint/2010/main" val="174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ssage box / table / char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content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1" name="Picture 10" descr="Price Bailey logo"/>
          <p:cNvPicPr>
            <a:picLocks noChangeAspect="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3200" y="288000"/>
            <a:ext cx="828000" cy="161062"/>
          </a:xfrm>
          <a:prstGeom prst="rect">
            <a:avLst/>
          </a:prstGeom>
          <a:noFill/>
          <a:ln>
            <a:noFill/>
          </a:ln>
        </p:spPr>
      </p:pic>
      <p:sp>
        <p:nvSpPr>
          <p:cNvPr id="13" name="Chart Placeholder 4">
            <a:extLst>
              <a:ext uri="{FF2B5EF4-FFF2-40B4-BE49-F238E27FC236}">
                <a16:creationId xmlns:a16="http://schemas.microsoft.com/office/drawing/2014/main" id="{39E4E4BC-CBAC-C648-A987-7358FE8B9D07}"/>
              </a:ext>
            </a:extLst>
          </p:cNvPr>
          <p:cNvSpPr>
            <a:spLocks noGrp="1"/>
          </p:cNvSpPr>
          <p:nvPr>
            <p:ph type="chart" sz="quarter" idx="15"/>
          </p:nvPr>
        </p:nvSpPr>
        <p:spPr>
          <a:xfrm>
            <a:off x="4513263" y="2571750"/>
            <a:ext cx="3768726" cy="2154238"/>
          </a:xfrm>
          <a:prstGeom prst="rect">
            <a:avLst/>
          </a:prstGeom>
          <a:solidFill>
            <a:schemeClr val="bg1">
              <a:lumMod val="95000"/>
            </a:schemeClr>
          </a:solidFill>
        </p:spPr>
        <p:txBody>
          <a:bodyPr/>
          <a:lstStyle>
            <a:lvl1pPr>
              <a:buNone/>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3" name="Table Placeholder 2"/>
          <p:cNvSpPr>
            <a:spLocks noGrp="1"/>
          </p:cNvSpPr>
          <p:nvPr>
            <p:ph type="tbl" sz="quarter" idx="16" hasCustomPrompt="1"/>
          </p:nvPr>
        </p:nvSpPr>
        <p:spPr>
          <a:xfrm>
            <a:off x="4522960" y="738595"/>
            <a:ext cx="3854240" cy="1558565"/>
          </a:xfrm>
          <a:prstGeom prst="rect">
            <a:avLst/>
          </a:prstGeom>
        </p:spPr>
        <p:txBody>
          <a:bodyPr/>
          <a:lstStyle>
            <a:lvl1pPr marL="0" indent="0">
              <a:buNone/>
              <a:defRPr sz="800">
                <a:latin typeface="+mj-lt"/>
              </a:defRPr>
            </a:lvl1pPr>
          </a:lstStyle>
          <a:p>
            <a:r>
              <a:rPr lang="en-GB" sz="800" dirty="0">
                <a:latin typeface="+mj-lt"/>
              </a:rPr>
              <a:t>Click icon to insert table</a:t>
            </a:r>
            <a:endParaRPr lang="en-GB" dirty="0"/>
          </a:p>
        </p:txBody>
      </p:sp>
    </p:spTree>
    <p:extLst>
      <p:ext uri="{BB962C8B-B14F-4D97-AF65-F5344CB8AC3E}">
        <p14:creationId xmlns:p14="http://schemas.microsoft.com/office/powerpoint/2010/main" val="42426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pictures / message box">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044D385A-08FC-C540-AD35-2359B8ADDE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80153" y="-2"/>
            <a:ext cx="3563847" cy="5143501"/>
          </a:xfrm>
          <a:prstGeom prst="rect">
            <a:avLst/>
          </a:prstGeom>
        </p:spPr>
      </p:pic>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2782" y="738966"/>
            <a:ext cx="2901957"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3695226"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75" name="Round Single Corner Rectangle 37">
            <a:extLst>
              <a:ext uri="{FF2B5EF4-FFF2-40B4-BE49-F238E27FC236}">
                <a16:creationId xmlns:a16="http://schemas.microsoft.com/office/drawing/2014/main" id="{95ACDB04-DA52-504C-902A-D6F05D9F5CE8}"/>
              </a:ext>
            </a:extLst>
          </p:cNvPr>
          <p:cNvSpPr/>
          <p:nvPr userDrawn="1"/>
        </p:nvSpPr>
        <p:spPr>
          <a:xfrm>
            <a:off x="5580154"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6" name="Text Placeholder 23">
            <a:extLst>
              <a:ext uri="{FF2B5EF4-FFF2-40B4-BE49-F238E27FC236}">
                <a16:creationId xmlns:a16="http://schemas.microsoft.com/office/drawing/2014/main" id="{6D6FF3A1-7F9E-504E-BA90-15181976F1FD}"/>
              </a:ext>
            </a:extLst>
          </p:cNvPr>
          <p:cNvSpPr>
            <a:spLocks noGrp="1"/>
          </p:cNvSpPr>
          <p:nvPr>
            <p:ph type="body" sz="quarter" idx="11" hasCustomPrompt="1"/>
          </p:nvPr>
        </p:nvSpPr>
        <p:spPr>
          <a:xfrm>
            <a:off x="599503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77" name="Text Placeholder 23">
            <a:extLst>
              <a:ext uri="{FF2B5EF4-FFF2-40B4-BE49-F238E27FC236}">
                <a16:creationId xmlns:a16="http://schemas.microsoft.com/office/drawing/2014/main" id="{6073CD2D-1CDC-164D-AB05-7BA846704F92}"/>
              </a:ext>
            </a:extLst>
          </p:cNvPr>
          <p:cNvSpPr>
            <a:spLocks noGrp="1"/>
          </p:cNvSpPr>
          <p:nvPr>
            <p:ph type="body" sz="quarter" idx="13" hasCustomPrompt="1"/>
          </p:nvPr>
        </p:nvSpPr>
        <p:spPr>
          <a:xfrm>
            <a:off x="598440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79" name="Picture Placeholder 5">
            <a:extLst>
              <a:ext uri="{FF2B5EF4-FFF2-40B4-BE49-F238E27FC236}">
                <a16:creationId xmlns:a16="http://schemas.microsoft.com/office/drawing/2014/main" id="{FF947450-B967-C140-966F-573DBC37BA0B}"/>
              </a:ext>
            </a:extLst>
          </p:cNvPr>
          <p:cNvSpPr>
            <a:spLocks noGrp="1"/>
          </p:cNvSpPr>
          <p:nvPr>
            <p:ph type="pic" sz="quarter" idx="22"/>
          </p:nvPr>
        </p:nvSpPr>
        <p:spPr>
          <a:xfrm>
            <a:off x="3695226" y="1254736"/>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81" name="Rectangle 80">
            <a:extLst>
              <a:ext uri="{FF2B5EF4-FFF2-40B4-BE49-F238E27FC236}">
                <a16:creationId xmlns:a16="http://schemas.microsoft.com/office/drawing/2014/main" id="{5C171937-31B5-234C-88F0-DFB9081B0F50}"/>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82" name="Title 1">
            <a:extLst>
              <a:ext uri="{FF2B5EF4-FFF2-40B4-BE49-F238E27FC236}">
                <a16:creationId xmlns:a16="http://schemas.microsoft.com/office/drawing/2014/main" id="{E8671E86-42FF-0840-9B5B-F2D1326E9A4F}"/>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grpSp>
        <p:nvGrpSpPr>
          <p:cNvPr id="17" name="Group 16">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8" name="Freeform 17">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53" name="Text Placeholder 2"/>
          <p:cNvSpPr>
            <a:spLocks noGrp="1"/>
          </p:cNvSpPr>
          <p:nvPr>
            <p:ph type="body" sz="quarter" idx="17" hasCustomPrompt="1"/>
          </p:nvPr>
        </p:nvSpPr>
        <p:spPr>
          <a:xfrm>
            <a:off x="407885" y="1204176"/>
            <a:ext cx="2886854" cy="3475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4477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8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id with picture">
    <p:spTree>
      <p:nvGrpSpPr>
        <p:cNvPr id="1" name=""/>
        <p:cNvGrpSpPr/>
        <p:nvPr/>
      </p:nvGrpSpPr>
      <p:grpSpPr>
        <a:xfrm>
          <a:off x="0" y="0"/>
          <a:ext cx="0" cy="0"/>
          <a:chOff x="0" y="0"/>
          <a:chExt cx="0" cy="0"/>
        </a:xfrm>
      </p:grpSpPr>
      <p:sp>
        <p:nvSpPr>
          <p:cNvPr id="109" name="Picture Placeholder 5">
            <a:extLst>
              <a:ext uri="{FF2B5EF4-FFF2-40B4-BE49-F238E27FC236}">
                <a16:creationId xmlns:a16="http://schemas.microsoft.com/office/drawing/2014/main" id="{192EF250-5A03-6141-9354-39D2CB29CB21}"/>
              </a:ext>
            </a:extLst>
          </p:cNvPr>
          <p:cNvSpPr>
            <a:spLocks noGrp="1"/>
          </p:cNvSpPr>
          <p:nvPr>
            <p:ph type="pic" sz="quarter" idx="16"/>
          </p:nvPr>
        </p:nvSpPr>
        <p:spPr>
          <a:xfrm>
            <a:off x="-1" y="2571747"/>
            <a:ext cx="5391167" cy="2571749"/>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85" name="Round Single Corner Rectangle 37">
            <a:extLst>
              <a:ext uri="{FF2B5EF4-FFF2-40B4-BE49-F238E27FC236}">
                <a16:creationId xmlns:a16="http://schemas.microsoft.com/office/drawing/2014/main" id="{669320EC-8970-B545-ADFB-5216EC03B96B}"/>
              </a:ext>
            </a:extLst>
          </p:cNvPr>
          <p:cNvSpPr/>
          <p:nvPr userDrawn="1"/>
        </p:nvSpPr>
        <p:spPr>
          <a:xfrm>
            <a:off x="3526392" y="0"/>
            <a:ext cx="1872343" cy="257174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6" name="Round Single Corner Rectangle 37">
            <a:extLst>
              <a:ext uri="{FF2B5EF4-FFF2-40B4-BE49-F238E27FC236}">
                <a16:creationId xmlns:a16="http://schemas.microsoft.com/office/drawing/2014/main" id="{1253C231-A147-CB4B-8BCE-65FEA10CE673}"/>
              </a:ext>
            </a:extLst>
          </p:cNvPr>
          <p:cNvSpPr/>
          <p:nvPr userDrawn="1"/>
        </p:nvSpPr>
        <p:spPr>
          <a:xfrm>
            <a:off x="5398735" y="0"/>
            <a:ext cx="1865065"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pic>
        <p:nvPicPr>
          <p:cNvPr id="97" name="Graphic 96">
            <a:extLst>
              <a:ext uri="{FF2B5EF4-FFF2-40B4-BE49-F238E27FC236}">
                <a16:creationId xmlns:a16="http://schemas.microsoft.com/office/drawing/2014/main" id="{A6C21796-964E-E345-8E7C-7006C980FA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056456" y="281206"/>
            <a:ext cx="816407" cy="171875"/>
          </a:xfrm>
          <a:prstGeom prst="rect">
            <a:avLst/>
          </a:prstGeom>
        </p:spPr>
      </p:pic>
      <p:sp>
        <p:nvSpPr>
          <p:cNvPr id="102" name="Title 1">
            <a:extLst>
              <a:ext uri="{FF2B5EF4-FFF2-40B4-BE49-F238E27FC236}">
                <a16:creationId xmlns:a16="http://schemas.microsoft.com/office/drawing/2014/main" id="{0869AB3E-7203-DA41-872A-25906AF4A8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03" name="Rectangle 102">
            <a:extLst>
              <a:ext uri="{FF2B5EF4-FFF2-40B4-BE49-F238E27FC236}">
                <a16:creationId xmlns:a16="http://schemas.microsoft.com/office/drawing/2014/main" id="{3BEBDD5B-B4FA-9E4B-8720-78E4522536E6}"/>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4" name="Text Placeholder 23">
            <a:extLst>
              <a:ext uri="{FF2B5EF4-FFF2-40B4-BE49-F238E27FC236}">
                <a16:creationId xmlns:a16="http://schemas.microsoft.com/office/drawing/2014/main" id="{8BAFB0BB-8F18-C844-BB4B-E10A6C13BF7D}"/>
              </a:ext>
            </a:extLst>
          </p:cNvPr>
          <p:cNvSpPr>
            <a:spLocks noGrp="1"/>
          </p:cNvSpPr>
          <p:nvPr>
            <p:ph type="body" sz="quarter" idx="14" hasCustomPrompt="1"/>
          </p:nvPr>
        </p:nvSpPr>
        <p:spPr>
          <a:xfrm>
            <a:off x="390476" y="1254736"/>
            <a:ext cx="2754034" cy="956836"/>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05" name="Text Placeholder 23">
            <a:extLst>
              <a:ext uri="{FF2B5EF4-FFF2-40B4-BE49-F238E27FC236}">
                <a16:creationId xmlns:a16="http://schemas.microsoft.com/office/drawing/2014/main" id="{4A0FDF7C-0B5A-3E45-B0E1-5625C944B87F}"/>
              </a:ext>
            </a:extLst>
          </p:cNvPr>
          <p:cNvSpPr>
            <a:spLocks noGrp="1"/>
          </p:cNvSpPr>
          <p:nvPr>
            <p:ph type="body" sz="quarter" idx="15" hasCustomPrompt="1"/>
          </p:nvPr>
        </p:nvSpPr>
        <p:spPr>
          <a:xfrm>
            <a:off x="392782" y="738966"/>
            <a:ext cx="2749139"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06" name="Rectangle 105">
            <a:extLst>
              <a:ext uri="{FF2B5EF4-FFF2-40B4-BE49-F238E27FC236}">
                <a16:creationId xmlns:a16="http://schemas.microsoft.com/office/drawing/2014/main" id="{CA7C25DF-0A71-124C-87C9-4F1A37D6B802}"/>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7" name="Title 1">
            <a:extLst>
              <a:ext uri="{FF2B5EF4-FFF2-40B4-BE49-F238E27FC236}">
                <a16:creationId xmlns:a16="http://schemas.microsoft.com/office/drawing/2014/main" id="{D08C623F-63AD-B84A-90EB-DE1EE591A2F1}"/>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13" name="Text Placeholder 23">
            <a:extLst>
              <a:ext uri="{FF2B5EF4-FFF2-40B4-BE49-F238E27FC236}">
                <a16:creationId xmlns:a16="http://schemas.microsoft.com/office/drawing/2014/main" id="{6ED590AD-BF08-A344-842E-668098BD5A7A}"/>
              </a:ext>
            </a:extLst>
          </p:cNvPr>
          <p:cNvSpPr>
            <a:spLocks noGrp="1"/>
          </p:cNvSpPr>
          <p:nvPr>
            <p:ph type="body" sz="quarter" idx="19" hasCustomPrompt="1"/>
          </p:nvPr>
        </p:nvSpPr>
        <p:spPr>
          <a:xfrm>
            <a:off x="3791440" y="432169"/>
            <a:ext cx="1343408" cy="1928260"/>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15" name="Picture Placeholder 5">
            <a:extLst>
              <a:ext uri="{FF2B5EF4-FFF2-40B4-BE49-F238E27FC236}">
                <a16:creationId xmlns:a16="http://schemas.microsoft.com/office/drawing/2014/main" id="{D67E4ED9-CA06-C54F-B200-0C7A721E8BDA}"/>
              </a:ext>
            </a:extLst>
          </p:cNvPr>
          <p:cNvSpPr>
            <a:spLocks noGrp="1"/>
          </p:cNvSpPr>
          <p:nvPr>
            <p:ph type="pic" sz="quarter" idx="21"/>
          </p:nvPr>
        </p:nvSpPr>
        <p:spPr>
          <a:xfrm>
            <a:off x="7262936" y="2571747"/>
            <a:ext cx="1881064" cy="2571749"/>
          </a:xfrm>
          <a:prstGeom prst="rect">
            <a:avLst/>
          </a:prstGeom>
          <a:solidFill>
            <a:schemeClr val="bg1">
              <a:lumMod val="95000"/>
              <a:alpha val="50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117" name="Text Placeholder 23">
            <a:extLst>
              <a:ext uri="{FF2B5EF4-FFF2-40B4-BE49-F238E27FC236}">
                <a16:creationId xmlns:a16="http://schemas.microsoft.com/office/drawing/2014/main" id="{D78A30DF-0F0E-114B-935E-9F498C67A882}"/>
              </a:ext>
            </a:extLst>
          </p:cNvPr>
          <p:cNvSpPr>
            <a:spLocks noGrp="1"/>
          </p:cNvSpPr>
          <p:nvPr>
            <p:ph type="body" sz="quarter" idx="22" hasCustomPrompt="1"/>
          </p:nvPr>
        </p:nvSpPr>
        <p:spPr>
          <a:xfrm>
            <a:off x="5669541" y="432168"/>
            <a:ext cx="1330979" cy="1928260"/>
          </a:xfrm>
          <a:prstGeom prst="rect">
            <a:avLst/>
          </a:prstGeom>
        </p:spPr>
        <p:txBody>
          <a:bodyPr lIns="0" tIns="0" rIns="0" bIns="0" numCol="1" spcCol="360000" anchor="t" anchorCtr="0"/>
          <a:lstStyle>
            <a:lvl1pPr marL="4763" indent="-4763">
              <a:spcBef>
                <a:spcPts val="0"/>
              </a:spcBef>
              <a:spcAft>
                <a:spcPts val="500"/>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18" name="Round Single Corner Rectangle 37">
            <a:extLst>
              <a:ext uri="{FF2B5EF4-FFF2-40B4-BE49-F238E27FC236}">
                <a16:creationId xmlns:a16="http://schemas.microsoft.com/office/drawing/2014/main" id="{82ADF391-69CC-5F4A-BBFC-8D091BBA38E6}"/>
              </a:ext>
            </a:extLst>
          </p:cNvPr>
          <p:cNvSpPr/>
          <p:nvPr userDrawn="1"/>
        </p:nvSpPr>
        <p:spPr>
          <a:xfrm>
            <a:off x="7262357" y="0"/>
            <a:ext cx="1881644" cy="2571747"/>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9" name="Round Single Corner Rectangle 37">
            <a:extLst>
              <a:ext uri="{FF2B5EF4-FFF2-40B4-BE49-F238E27FC236}">
                <a16:creationId xmlns:a16="http://schemas.microsoft.com/office/drawing/2014/main" id="{1615EB91-883D-B849-A5EF-8F541144E1FD}"/>
              </a:ext>
            </a:extLst>
          </p:cNvPr>
          <p:cNvSpPr/>
          <p:nvPr userDrawn="1"/>
        </p:nvSpPr>
        <p:spPr>
          <a:xfrm>
            <a:off x="5397870" y="2571745"/>
            <a:ext cx="1865065" cy="258108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20" name="Text Placeholder 23">
            <a:extLst>
              <a:ext uri="{FF2B5EF4-FFF2-40B4-BE49-F238E27FC236}">
                <a16:creationId xmlns:a16="http://schemas.microsoft.com/office/drawing/2014/main" id="{5B520C5D-BE6C-B14E-9562-99F38657FA7B}"/>
              </a:ext>
            </a:extLst>
          </p:cNvPr>
          <p:cNvSpPr>
            <a:spLocks noGrp="1"/>
          </p:cNvSpPr>
          <p:nvPr>
            <p:ph type="body" sz="quarter" idx="23" hasCustomPrompt="1"/>
          </p:nvPr>
        </p:nvSpPr>
        <p:spPr>
          <a:xfrm>
            <a:off x="5667712" y="3003916"/>
            <a:ext cx="1343408" cy="1928258"/>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grpSp>
        <p:nvGrpSpPr>
          <p:cNvPr id="21" name="Group 20">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2" name="Freeform 21">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81531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id with text">
    <p:spTree>
      <p:nvGrpSpPr>
        <p:cNvPr id="1" name=""/>
        <p:cNvGrpSpPr/>
        <p:nvPr/>
      </p:nvGrpSpPr>
      <p:grpSpPr>
        <a:xfrm>
          <a:off x="0" y="0"/>
          <a:ext cx="0" cy="0"/>
          <a:chOff x="0" y="0"/>
          <a:chExt cx="0" cy="0"/>
        </a:xfrm>
      </p:grpSpPr>
      <p:sp>
        <p:nvSpPr>
          <p:cNvPr id="85" name="Round Single Corner Rectangle 37">
            <a:extLst>
              <a:ext uri="{FF2B5EF4-FFF2-40B4-BE49-F238E27FC236}">
                <a16:creationId xmlns:a16="http://schemas.microsoft.com/office/drawing/2014/main" id="{669320EC-8970-B545-ADFB-5216EC03B96B}"/>
              </a:ext>
            </a:extLst>
          </p:cNvPr>
          <p:cNvSpPr/>
          <p:nvPr userDrawn="1"/>
        </p:nvSpPr>
        <p:spPr>
          <a:xfrm>
            <a:off x="3526392" y="0"/>
            <a:ext cx="1872343" cy="257174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6" name="Round Single Corner Rectangle 37">
            <a:extLst>
              <a:ext uri="{FF2B5EF4-FFF2-40B4-BE49-F238E27FC236}">
                <a16:creationId xmlns:a16="http://schemas.microsoft.com/office/drawing/2014/main" id="{1253C231-A147-CB4B-8BCE-65FEA10CE673}"/>
              </a:ext>
            </a:extLst>
          </p:cNvPr>
          <p:cNvSpPr/>
          <p:nvPr userDrawn="1"/>
        </p:nvSpPr>
        <p:spPr>
          <a:xfrm>
            <a:off x="5398735" y="0"/>
            <a:ext cx="1865065"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pic>
        <p:nvPicPr>
          <p:cNvPr id="97" name="Graphic 96">
            <a:extLst>
              <a:ext uri="{FF2B5EF4-FFF2-40B4-BE49-F238E27FC236}">
                <a16:creationId xmlns:a16="http://schemas.microsoft.com/office/drawing/2014/main" id="{A6C21796-964E-E345-8E7C-7006C980FA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056456" y="281206"/>
            <a:ext cx="816407" cy="171875"/>
          </a:xfrm>
          <a:prstGeom prst="rect">
            <a:avLst/>
          </a:prstGeom>
        </p:spPr>
      </p:pic>
      <p:sp>
        <p:nvSpPr>
          <p:cNvPr id="102" name="Title 1">
            <a:extLst>
              <a:ext uri="{FF2B5EF4-FFF2-40B4-BE49-F238E27FC236}">
                <a16:creationId xmlns:a16="http://schemas.microsoft.com/office/drawing/2014/main" id="{0869AB3E-7203-DA41-872A-25906AF4A8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03" name="Rectangle 102">
            <a:extLst>
              <a:ext uri="{FF2B5EF4-FFF2-40B4-BE49-F238E27FC236}">
                <a16:creationId xmlns:a16="http://schemas.microsoft.com/office/drawing/2014/main" id="{3BEBDD5B-B4FA-9E4B-8720-78E4522536E6}"/>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4" name="Text Placeholder 23">
            <a:extLst>
              <a:ext uri="{FF2B5EF4-FFF2-40B4-BE49-F238E27FC236}">
                <a16:creationId xmlns:a16="http://schemas.microsoft.com/office/drawing/2014/main" id="{8BAFB0BB-8F18-C844-BB4B-E10A6C13BF7D}"/>
              </a:ext>
            </a:extLst>
          </p:cNvPr>
          <p:cNvSpPr>
            <a:spLocks noGrp="1"/>
          </p:cNvSpPr>
          <p:nvPr>
            <p:ph type="body" sz="quarter" idx="14" hasCustomPrompt="1"/>
          </p:nvPr>
        </p:nvSpPr>
        <p:spPr>
          <a:xfrm>
            <a:off x="390476" y="1254736"/>
            <a:ext cx="2754034" cy="956836"/>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05" name="Text Placeholder 23">
            <a:extLst>
              <a:ext uri="{FF2B5EF4-FFF2-40B4-BE49-F238E27FC236}">
                <a16:creationId xmlns:a16="http://schemas.microsoft.com/office/drawing/2014/main" id="{4A0FDF7C-0B5A-3E45-B0E1-5625C944B87F}"/>
              </a:ext>
            </a:extLst>
          </p:cNvPr>
          <p:cNvSpPr>
            <a:spLocks noGrp="1"/>
          </p:cNvSpPr>
          <p:nvPr>
            <p:ph type="body" sz="quarter" idx="15" hasCustomPrompt="1"/>
          </p:nvPr>
        </p:nvSpPr>
        <p:spPr>
          <a:xfrm>
            <a:off x="392782" y="738966"/>
            <a:ext cx="2749139"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06" name="Rectangle 105">
            <a:extLst>
              <a:ext uri="{FF2B5EF4-FFF2-40B4-BE49-F238E27FC236}">
                <a16:creationId xmlns:a16="http://schemas.microsoft.com/office/drawing/2014/main" id="{CA7C25DF-0A71-124C-87C9-4F1A37D6B802}"/>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7" name="Title 1">
            <a:extLst>
              <a:ext uri="{FF2B5EF4-FFF2-40B4-BE49-F238E27FC236}">
                <a16:creationId xmlns:a16="http://schemas.microsoft.com/office/drawing/2014/main" id="{D08C623F-63AD-B84A-90EB-DE1EE591A2F1}"/>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13" name="Text Placeholder 23">
            <a:extLst>
              <a:ext uri="{FF2B5EF4-FFF2-40B4-BE49-F238E27FC236}">
                <a16:creationId xmlns:a16="http://schemas.microsoft.com/office/drawing/2014/main" id="{6ED590AD-BF08-A344-842E-668098BD5A7A}"/>
              </a:ext>
            </a:extLst>
          </p:cNvPr>
          <p:cNvSpPr>
            <a:spLocks noGrp="1"/>
          </p:cNvSpPr>
          <p:nvPr>
            <p:ph type="body" sz="quarter" idx="19" hasCustomPrompt="1"/>
          </p:nvPr>
        </p:nvSpPr>
        <p:spPr>
          <a:xfrm>
            <a:off x="3791440" y="444129"/>
            <a:ext cx="1343408" cy="1916299"/>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15" name="Picture Placeholder 5">
            <a:extLst>
              <a:ext uri="{FF2B5EF4-FFF2-40B4-BE49-F238E27FC236}">
                <a16:creationId xmlns:a16="http://schemas.microsoft.com/office/drawing/2014/main" id="{D67E4ED9-CA06-C54F-B200-0C7A721E8BDA}"/>
              </a:ext>
            </a:extLst>
          </p:cNvPr>
          <p:cNvSpPr>
            <a:spLocks noGrp="1"/>
          </p:cNvSpPr>
          <p:nvPr>
            <p:ph type="pic" sz="quarter" idx="21"/>
          </p:nvPr>
        </p:nvSpPr>
        <p:spPr>
          <a:xfrm>
            <a:off x="7262936" y="2571747"/>
            <a:ext cx="1881064" cy="2571749"/>
          </a:xfrm>
          <a:prstGeom prst="rect">
            <a:avLst/>
          </a:prstGeom>
          <a:solidFill>
            <a:schemeClr val="bg1">
              <a:lumMod val="95000"/>
              <a:alpha val="50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117" name="Text Placeholder 23">
            <a:extLst>
              <a:ext uri="{FF2B5EF4-FFF2-40B4-BE49-F238E27FC236}">
                <a16:creationId xmlns:a16="http://schemas.microsoft.com/office/drawing/2014/main" id="{D78A30DF-0F0E-114B-935E-9F498C67A882}"/>
              </a:ext>
            </a:extLst>
          </p:cNvPr>
          <p:cNvSpPr>
            <a:spLocks noGrp="1"/>
          </p:cNvSpPr>
          <p:nvPr>
            <p:ph type="body" sz="quarter" idx="22" hasCustomPrompt="1"/>
          </p:nvPr>
        </p:nvSpPr>
        <p:spPr>
          <a:xfrm>
            <a:off x="5669541" y="432168"/>
            <a:ext cx="1330979" cy="1928260"/>
          </a:xfrm>
          <a:prstGeom prst="rect">
            <a:avLst/>
          </a:prstGeom>
        </p:spPr>
        <p:txBody>
          <a:bodyPr lIns="0" tIns="0" rIns="0" bIns="0" numCol="1" spcCol="360000" anchor="t" anchorCtr="0"/>
          <a:lstStyle>
            <a:lvl1pPr marL="4763" indent="-4763">
              <a:spcBef>
                <a:spcPts val="0"/>
              </a:spcBef>
              <a:spcAft>
                <a:spcPts val="500"/>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18" name="Round Single Corner Rectangle 37">
            <a:extLst>
              <a:ext uri="{FF2B5EF4-FFF2-40B4-BE49-F238E27FC236}">
                <a16:creationId xmlns:a16="http://schemas.microsoft.com/office/drawing/2014/main" id="{82ADF391-69CC-5F4A-BBFC-8D091BBA38E6}"/>
              </a:ext>
            </a:extLst>
          </p:cNvPr>
          <p:cNvSpPr/>
          <p:nvPr userDrawn="1"/>
        </p:nvSpPr>
        <p:spPr>
          <a:xfrm>
            <a:off x="7262357" y="0"/>
            <a:ext cx="1881644" cy="2571747"/>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9" name="Round Single Corner Rectangle 37">
            <a:extLst>
              <a:ext uri="{FF2B5EF4-FFF2-40B4-BE49-F238E27FC236}">
                <a16:creationId xmlns:a16="http://schemas.microsoft.com/office/drawing/2014/main" id="{1615EB91-883D-B849-A5EF-8F541144E1FD}"/>
              </a:ext>
            </a:extLst>
          </p:cNvPr>
          <p:cNvSpPr/>
          <p:nvPr userDrawn="1"/>
        </p:nvSpPr>
        <p:spPr>
          <a:xfrm>
            <a:off x="5397870" y="2571745"/>
            <a:ext cx="1865065" cy="258108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20" name="Text Placeholder 23">
            <a:extLst>
              <a:ext uri="{FF2B5EF4-FFF2-40B4-BE49-F238E27FC236}">
                <a16:creationId xmlns:a16="http://schemas.microsoft.com/office/drawing/2014/main" id="{5B520C5D-BE6C-B14E-9562-99F38657FA7B}"/>
              </a:ext>
            </a:extLst>
          </p:cNvPr>
          <p:cNvSpPr>
            <a:spLocks noGrp="1"/>
          </p:cNvSpPr>
          <p:nvPr>
            <p:ph type="body" sz="quarter" idx="23" hasCustomPrompt="1"/>
          </p:nvPr>
        </p:nvSpPr>
        <p:spPr>
          <a:xfrm>
            <a:off x="5667712" y="3003914"/>
            <a:ext cx="1343408" cy="1928260"/>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21" name="Round Single Corner Rectangle 37">
            <a:extLst>
              <a:ext uri="{FF2B5EF4-FFF2-40B4-BE49-F238E27FC236}">
                <a16:creationId xmlns:a16="http://schemas.microsoft.com/office/drawing/2014/main" id="{1253C231-A147-CB4B-8BCE-65FEA10CE673}"/>
              </a:ext>
            </a:extLst>
          </p:cNvPr>
          <p:cNvSpPr/>
          <p:nvPr userDrawn="1"/>
        </p:nvSpPr>
        <p:spPr>
          <a:xfrm>
            <a:off x="1" y="2571745"/>
            <a:ext cx="5390592"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2" name="Text Placeholder 23">
            <a:extLst>
              <a:ext uri="{FF2B5EF4-FFF2-40B4-BE49-F238E27FC236}">
                <a16:creationId xmlns:a16="http://schemas.microsoft.com/office/drawing/2014/main" id="{D78A30DF-0F0E-114B-935E-9F498C67A882}"/>
              </a:ext>
            </a:extLst>
          </p:cNvPr>
          <p:cNvSpPr>
            <a:spLocks noGrp="1"/>
          </p:cNvSpPr>
          <p:nvPr>
            <p:ph type="body" sz="quarter" idx="25" hasCustomPrompt="1"/>
          </p:nvPr>
        </p:nvSpPr>
        <p:spPr>
          <a:xfrm>
            <a:off x="402191" y="3003913"/>
            <a:ext cx="4725121" cy="1928260"/>
          </a:xfrm>
          <a:prstGeom prst="rect">
            <a:avLst/>
          </a:prstGeom>
        </p:spPr>
        <p:txBody>
          <a:bodyPr lIns="0" tIns="0" rIns="0" bIns="0" numCol="1" spcCol="360000" anchor="t" anchorCtr="0"/>
          <a:lstStyle>
            <a:lvl1pPr marL="4763" indent="-4763">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grpSp>
        <p:nvGrpSpPr>
          <p:cNvPr id="23" name="Group 2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4" name="Freeform 2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80957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entral Bar ">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B1912D1A-5349-F241-AD65-C41FF166EA7A}"/>
              </a:ext>
            </a:extLst>
          </p:cNvPr>
          <p:cNvSpPr>
            <a:spLocks noGrp="1"/>
          </p:cNvSpPr>
          <p:nvPr>
            <p:ph type="pic" sz="quarter" idx="16"/>
          </p:nvPr>
        </p:nvSpPr>
        <p:spPr>
          <a:xfrm>
            <a:off x="1828800" y="1935465"/>
            <a:ext cx="3655749" cy="1832400"/>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45" name="Round Single Corner Rectangle 37">
            <a:extLst>
              <a:ext uri="{FF2B5EF4-FFF2-40B4-BE49-F238E27FC236}">
                <a16:creationId xmlns:a16="http://schemas.microsoft.com/office/drawing/2014/main" id="{F5CED0B1-9F88-1240-8BB6-81C142D36793}"/>
              </a:ext>
            </a:extLst>
          </p:cNvPr>
          <p:cNvSpPr/>
          <p:nvPr userDrawn="1"/>
        </p:nvSpPr>
        <p:spPr>
          <a:xfrm>
            <a:off x="0" y="1935464"/>
            <a:ext cx="1830649" cy="1832527"/>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39" name="Rectangle 38">
            <a:extLst>
              <a:ext uri="{FF2B5EF4-FFF2-40B4-BE49-F238E27FC236}">
                <a16:creationId xmlns:a16="http://schemas.microsoft.com/office/drawing/2014/main" id="{25C94639-9B16-0448-8F96-A4012BBBA20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0" name="Text Placeholder 23">
            <a:extLst>
              <a:ext uri="{FF2B5EF4-FFF2-40B4-BE49-F238E27FC236}">
                <a16:creationId xmlns:a16="http://schemas.microsoft.com/office/drawing/2014/main" id="{0B4646DD-396F-6842-85F0-A8399C8C38DA}"/>
              </a:ext>
            </a:extLst>
          </p:cNvPr>
          <p:cNvSpPr>
            <a:spLocks noGrp="1"/>
          </p:cNvSpPr>
          <p:nvPr>
            <p:ph type="body" sz="quarter" idx="14" hasCustomPrompt="1"/>
          </p:nvPr>
        </p:nvSpPr>
        <p:spPr>
          <a:xfrm>
            <a:off x="390476" y="1254736"/>
            <a:ext cx="8348712" cy="541751"/>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1" name="Text Placeholder 23">
            <a:extLst>
              <a:ext uri="{FF2B5EF4-FFF2-40B4-BE49-F238E27FC236}">
                <a16:creationId xmlns:a16="http://schemas.microsoft.com/office/drawing/2014/main" id="{7EACEFEA-16C7-F441-AFD4-C57D31D76C21}"/>
              </a:ext>
            </a:extLst>
          </p:cNvPr>
          <p:cNvSpPr>
            <a:spLocks noGrp="1"/>
          </p:cNvSpPr>
          <p:nvPr>
            <p:ph type="body" sz="quarter" idx="15" hasCustomPrompt="1"/>
          </p:nvPr>
        </p:nvSpPr>
        <p:spPr>
          <a:xfrm>
            <a:off x="392782" y="738966"/>
            <a:ext cx="6929248"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2" name="Rectangle 41">
            <a:extLst>
              <a:ext uri="{FF2B5EF4-FFF2-40B4-BE49-F238E27FC236}">
                <a16:creationId xmlns:a16="http://schemas.microsoft.com/office/drawing/2014/main" id="{5CA1CCC8-86B1-FB4D-90C1-0F19782BEC81}"/>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3" name="Title 1">
            <a:extLst>
              <a:ext uri="{FF2B5EF4-FFF2-40B4-BE49-F238E27FC236}">
                <a16:creationId xmlns:a16="http://schemas.microsoft.com/office/drawing/2014/main" id="{AC512970-A601-6943-A195-478AFB5CBC2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49" name="Round Single Corner Rectangle 37">
            <a:extLst>
              <a:ext uri="{FF2B5EF4-FFF2-40B4-BE49-F238E27FC236}">
                <a16:creationId xmlns:a16="http://schemas.microsoft.com/office/drawing/2014/main" id="{86E2F4E9-EA38-DF4A-A255-10CBEC033E24}"/>
              </a:ext>
            </a:extLst>
          </p:cNvPr>
          <p:cNvSpPr/>
          <p:nvPr userDrawn="1"/>
        </p:nvSpPr>
        <p:spPr>
          <a:xfrm>
            <a:off x="5484549" y="1935464"/>
            <a:ext cx="1830649" cy="1832527"/>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2" name="Picture Placeholder 5">
            <a:extLst>
              <a:ext uri="{FF2B5EF4-FFF2-40B4-BE49-F238E27FC236}">
                <a16:creationId xmlns:a16="http://schemas.microsoft.com/office/drawing/2014/main" id="{FE48660B-D801-8D4E-B14D-C9CB943C7B3D}"/>
              </a:ext>
            </a:extLst>
          </p:cNvPr>
          <p:cNvSpPr>
            <a:spLocks noGrp="1"/>
          </p:cNvSpPr>
          <p:nvPr>
            <p:ph type="pic" sz="quarter" idx="17"/>
          </p:nvPr>
        </p:nvSpPr>
        <p:spPr>
          <a:xfrm>
            <a:off x="7313349" y="1935465"/>
            <a:ext cx="1825100" cy="1832400"/>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55" name="Text Placeholder 23">
            <a:extLst>
              <a:ext uri="{FF2B5EF4-FFF2-40B4-BE49-F238E27FC236}">
                <a16:creationId xmlns:a16="http://schemas.microsoft.com/office/drawing/2014/main" id="{A43F8FBA-3069-D243-BD3C-EC26E91106A2}"/>
              </a:ext>
            </a:extLst>
          </p:cNvPr>
          <p:cNvSpPr>
            <a:spLocks noGrp="1"/>
          </p:cNvSpPr>
          <p:nvPr>
            <p:ph type="body" sz="quarter" idx="18" hasCustomPrompt="1"/>
          </p:nvPr>
        </p:nvSpPr>
        <p:spPr>
          <a:xfrm>
            <a:off x="5720205" y="2335482"/>
            <a:ext cx="1361079" cy="1138227"/>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59" name="Text Placeholder 23">
            <a:extLst>
              <a:ext uri="{FF2B5EF4-FFF2-40B4-BE49-F238E27FC236}">
                <a16:creationId xmlns:a16="http://schemas.microsoft.com/office/drawing/2014/main" id="{C2C74D0F-BDEE-DF47-81D1-0810449713E0}"/>
              </a:ext>
            </a:extLst>
          </p:cNvPr>
          <p:cNvSpPr>
            <a:spLocks noGrp="1"/>
          </p:cNvSpPr>
          <p:nvPr>
            <p:ph type="body" sz="quarter" idx="21" hasCustomPrompt="1"/>
          </p:nvPr>
        </p:nvSpPr>
        <p:spPr>
          <a:xfrm>
            <a:off x="390476" y="4003253"/>
            <a:ext cx="8348712" cy="718082"/>
          </a:xfrm>
          <a:prstGeom prst="rect">
            <a:avLst/>
          </a:prstGeom>
        </p:spPr>
        <p:txBody>
          <a:bodyPr lIns="0" tIns="0" rIns="0" bIns="0" numCol="2" spcCol="360000"/>
          <a:lstStyle>
            <a:lvl1pPr marL="3175" indent="-3175">
              <a:spcBef>
                <a:spcPts val="0"/>
              </a:spcBef>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9" name="Text Placeholder 23">
            <a:extLst>
              <a:ext uri="{FF2B5EF4-FFF2-40B4-BE49-F238E27FC236}">
                <a16:creationId xmlns:a16="http://schemas.microsoft.com/office/drawing/2014/main" id="{D1052F3C-F59D-DF46-B5EE-AF5A56C9418B}"/>
              </a:ext>
            </a:extLst>
          </p:cNvPr>
          <p:cNvSpPr>
            <a:spLocks noGrp="1"/>
          </p:cNvSpPr>
          <p:nvPr>
            <p:ph type="body" sz="quarter" idx="22" hasCustomPrompt="1"/>
          </p:nvPr>
        </p:nvSpPr>
        <p:spPr>
          <a:xfrm>
            <a:off x="416688" y="2335482"/>
            <a:ext cx="1168455" cy="1138227"/>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pic>
        <p:nvPicPr>
          <p:cNvPr id="17" name="Picture 16"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36318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47" name="Picture 2" descr="person using smartphone and MacBook">
            <a:extLst>
              <a:ext uri="{FF2B5EF4-FFF2-40B4-BE49-F238E27FC236}">
                <a16:creationId xmlns:a16="http://schemas.microsoft.com/office/drawing/2014/main" id="{0B2EB00F-83A7-0648-8A07-A3A8F748104D}"/>
              </a:ext>
            </a:extLst>
          </p:cNvPr>
          <p:cNvPicPr>
            <a:picLocks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2" y="0"/>
            <a:ext cx="9144000" cy="5144400"/>
          </a:xfrm>
          <a:prstGeom prst="rect">
            <a:avLst/>
          </a:prstGeom>
          <a:noFill/>
          <a:extLst>
            <a:ext uri="{909E8E84-426E-40DD-AFC4-6F175D3DCCD1}">
              <a14:hiddenFill xmlns:a14="http://schemas.microsoft.com/office/drawing/2010/main">
                <a:solidFill>
                  <a:srgbClr val="FFFFFF"/>
                </a:solidFill>
              </a14:hiddenFill>
            </a:ext>
          </a:extLst>
        </p:spPr>
      </p:pic>
      <p:sp>
        <p:nvSpPr>
          <p:cNvPr id="49" name="Shape 24">
            <a:extLst>
              <a:ext uri="{FF2B5EF4-FFF2-40B4-BE49-F238E27FC236}">
                <a16:creationId xmlns:a16="http://schemas.microsoft.com/office/drawing/2014/main" id="{CBE50609-789F-6549-AF45-C5F44F595ABA}"/>
              </a:ext>
            </a:extLst>
          </p:cNvPr>
          <p:cNvSpPr/>
          <p:nvPr userDrawn="1"/>
        </p:nvSpPr>
        <p:spPr>
          <a:xfrm>
            <a:off x="0"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4" name="Round Single Corner Rectangle 27">
            <a:extLst>
              <a:ext uri="{FF2B5EF4-FFF2-40B4-BE49-F238E27FC236}">
                <a16:creationId xmlns:a16="http://schemas.microsoft.com/office/drawing/2014/main" id="{49A08B89-C812-8147-8208-F60AAA988F5B}"/>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 name="Round Single Corner Rectangle 37">
            <a:extLst>
              <a:ext uri="{FF2B5EF4-FFF2-40B4-BE49-F238E27FC236}">
                <a16:creationId xmlns:a16="http://schemas.microsoft.com/office/drawing/2014/main" id="{B76DA112-AB52-B54B-B50A-C2C460B0FCA5}"/>
              </a:ext>
            </a:extLst>
          </p:cNvPr>
          <p:cNvSpPr/>
          <p:nvPr userDrawn="1"/>
        </p:nvSpPr>
        <p:spPr>
          <a:xfrm>
            <a:off x="752475"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2" name="Round Single Corner Rectangle 27">
            <a:extLst>
              <a:ext uri="{FF2B5EF4-FFF2-40B4-BE49-F238E27FC236}">
                <a16:creationId xmlns:a16="http://schemas.microsoft.com/office/drawing/2014/main" id="{813DBC87-EB9E-6843-8730-058B42719882}"/>
              </a:ext>
            </a:extLst>
          </p:cNvPr>
          <p:cNvSpPr/>
          <p:nvPr userDrawn="1"/>
        </p:nvSpPr>
        <p:spPr>
          <a:xfrm>
            <a:off x="4967521" y="2008822"/>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4" name="Round Single Corner Rectangle 27">
            <a:extLst>
              <a:ext uri="{FF2B5EF4-FFF2-40B4-BE49-F238E27FC236}">
                <a16:creationId xmlns:a16="http://schemas.microsoft.com/office/drawing/2014/main" id="{10F620D6-6E87-9146-97C4-56B978B124CD}"/>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5" name="Rectangle 44">
            <a:extLst>
              <a:ext uri="{FF2B5EF4-FFF2-40B4-BE49-F238E27FC236}">
                <a16:creationId xmlns:a16="http://schemas.microsoft.com/office/drawing/2014/main" id="{AF9503B8-ED78-B348-8F77-FF3BEEB57056}"/>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50" name="Text Placeholder 4">
            <a:extLst>
              <a:ext uri="{FF2B5EF4-FFF2-40B4-BE49-F238E27FC236}">
                <a16:creationId xmlns:a16="http://schemas.microsoft.com/office/drawing/2014/main" id="{99FDA6C7-D335-F449-B1D2-EB20972EBC16}"/>
              </a:ext>
            </a:extLst>
          </p:cNvPr>
          <p:cNvSpPr>
            <a:spLocks noGrp="1"/>
          </p:cNvSpPr>
          <p:nvPr>
            <p:ph type="body" sz="quarter" idx="10" hasCustomPrompt="1"/>
          </p:nvPr>
        </p:nvSpPr>
        <p:spPr>
          <a:xfrm>
            <a:off x="1153624" y="2425699"/>
            <a:ext cx="2341562" cy="1690525"/>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Title </a:t>
            </a:r>
          </a:p>
        </p:txBody>
      </p:sp>
      <p:sp>
        <p:nvSpPr>
          <p:cNvPr id="51" name="Text Placeholder 4">
            <a:extLst>
              <a:ext uri="{FF2B5EF4-FFF2-40B4-BE49-F238E27FC236}">
                <a16:creationId xmlns:a16="http://schemas.microsoft.com/office/drawing/2014/main" id="{550504A8-A958-254F-93E2-9AB1BFC8F860}"/>
              </a:ext>
            </a:extLst>
          </p:cNvPr>
          <p:cNvSpPr>
            <a:spLocks noGrp="1"/>
          </p:cNvSpPr>
          <p:nvPr>
            <p:ph type="body" sz="quarter" idx="11" hasCustomPrompt="1"/>
          </p:nvPr>
        </p:nvSpPr>
        <p:spPr>
          <a:xfrm>
            <a:off x="1153624" y="4228978"/>
            <a:ext cx="2341562" cy="361879"/>
          </a:xfrm>
          <a:prstGeom prst="rect">
            <a:avLst/>
          </a:prstGeom>
        </p:spPr>
        <p:txBody>
          <a:bodyPr lIns="0" tIns="0" rIns="0" bIns="0"/>
          <a:lstStyle>
            <a:lvl1pPr>
              <a:spcBef>
                <a:spcPts val="0"/>
              </a:spcBef>
              <a:spcAft>
                <a:spcPts val="0"/>
              </a:spcAft>
              <a:defRPr sz="12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Presentation Subtitle</a:t>
            </a:r>
          </a:p>
        </p:txBody>
      </p:sp>
      <p:grpSp>
        <p:nvGrpSpPr>
          <p:cNvPr id="52" name="Group 51">
            <a:extLst>
              <a:ext uri="{FF2B5EF4-FFF2-40B4-BE49-F238E27FC236}">
                <a16:creationId xmlns:a16="http://schemas.microsoft.com/office/drawing/2014/main" id="{214B5A32-331D-3F44-8DA2-A0C7AC8FCC35}"/>
              </a:ext>
            </a:extLst>
          </p:cNvPr>
          <p:cNvGrpSpPr/>
          <p:nvPr userDrawn="1"/>
        </p:nvGrpSpPr>
        <p:grpSpPr bwMode="gray">
          <a:xfrm>
            <a:off x="752475" y="397317"/>
            <a:ext cx="1476488" cy="286296"/>
            <a:chOff x="4375150" y="6157913"/>
            <a:chExt cx="1874838" cy="363537"/>
          </a:xfrm>
        </p:grpSpPr>
        <p:sp>
          <p:nvSpPr>
            <p:cNvPr id="53" name="Freeform 52">
              <a:extLst>
                <a:ext uri="{FF2B5EF4-FFF2-40B4-BE49-F238E27FC236}">
                  <a16:creationId xmlns:a16="http://schemas.microsoft.com/office/drawing/2014/main" id="{E12B9F92-DA11-6B4E-8FF3-C6C61C633364}"/>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9C2E824C-2451-E04C-B287-1E8B7C6BFA7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B10CF4BE-847D-9544-BDB3-B797EAEB11EA}"/>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59D7B542-6BE2-F548-AE9B-0CB1976296A7}"/>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607AD587-3569-F449-8581-DA801A3EC8C1}"/>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A86DFEA1-7337-2949-A78D-2E8AF8C2382D}"/>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474FE25D-F983-624A-9CF7-20C898EAD45B}"/>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D3DECFC0-CFEE-AA47-B9A2-DE3A6152B86A}"/>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5528DC1C-09D6-3940-8046-167E1BE79342}"/>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96F573BB-A3E9-3149-A40D-67D9081732E0}"/>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BFDB6715-2FF2-6740-A698-1A07BEC4865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040747A1-DB5E-FF40-9D0A-9D0FE53AA332}"/>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4DC387C0-A2BC-484F-9BB6-9F3BB042CC1D}"/>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794BFFA4-A2AB-AB45-B462-BFF7AB6536EB}"/>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110F730A-F875-5146-BCA3-07E48C00C91B}"/>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CBFFE0C9-4312-F942-91E9-2BCB2A215824}"/>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AAFF8C52-F475-EF44-81E4-7F20F5A94C4C}"/>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6376714A-1548-8742-9323-D0EE3E0A7A95}"/>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B241A1A6-8892-E642-B6EB-67D0A65A2FFD}"/>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71">
              <a:extLst>
                <a:ext uri="{FF2B5EF4-FFF2-40B4-BE49-F238E27FC236}">
                  <a16:creationId xmlns:a16="http://schemas.microsoft.com/office/drawing/2014/main" id="{09E8339F-209C-5245-98DF-D13BB3C4D607}"/>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72">
              <a:extLst>
                <a:ext uri="{FF2B5EF4-FFF2-40B4-BE49-F238E27FC236}">
                  <a16:creationId xmlns:a16="http://schemas.microsoft.com/office/drawing/2014/main" id="{20BAD779-730C-EB45-A8A7-D6DFE6417610}"/>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4" name="Freeform 73">
              <a:extLst>
                <a:ext uri="{FF2B5EF4-FFF2-40B4-BE49-F238E27FC236}">
                  <a16:creationId xmlns:a16="http://schemas.microsoft.com/office/drawing/2014/main" id="{22309047-A98A-B44A-A029-16E72E7441FE}"/>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5" name="Freeform 74">
              <a:extLst>
                <a:ext uri="{FF2B5EF4-FFF2-40B4-BE49-F238E27FC236}">
                  <a16:creationId xmlns:a16="http://schemas.microsoft.com/office/drawing/2014/main" id="{DF5E609B-A1AE-6A47-AA3D-14F2673337E9}"/>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6" name="Freeform 75">
              <a:extLst>
                <a:ext uri="{FF2B5EF4-FFF2-40B4-BE49-F238E27FC236}">
                  <a16:creationId xmlns:a16="http://schemas.microsoft.com/office/drawing/2014/main" id="{BDE5961F-00C5-4248-9054-9DA727CBC238}"/>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04639BE4-D21E-4047-A76A-2543942EF408}"/>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81392832-8F92-5C42-8615-07F0F958EAA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B16079DE-CB87-0F49-9A37-8243DFC8528C}"/>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79">
              <a:extLst>
                <a:ext uri="{FF2B5EF4-FFF2-40B4-BE49-F238E27FC236}">
                  <a16:creationId xmlns:a16="http://schemas.microsoft.com/office/drawing/2014/main" id="{207ABA13-19A2-BA44-B522-1E73324B997B}"/>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80">
              <a:extLst>
                <a:ext uri="{FF2B5EF4-FFF2-40B4-BE49-F238E27FC236}">
                  <a16:creationId xmlns:a16="http://schemas.microsoft.com/office/drawing/2014/main" id="{439BD064-350A-5948-AA3A-EE1954CD507F}"/>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81">
              <a:extLst>
                <a:ext uri="{FF2B5EF4-FFF2-40B4-BE49-F238E27FC236}">
                  <a16:creationId xmlns:a16="http://schemas.microsoft.com/office/drawing/2014/main" id="{50A36295-4BA0-2945-BA67-FB224C1A5135}"/>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82">
              <a:extLst>
                <a:ext uri="{FF2B5EF4-FFF2-40B4-BE49-F238E27FC236}">
                  <a16:creationId xmlns:a16="http://schemas.microsoft.com/office/drawing/2014/main" id="{A3054AE7-0701-1548-B30C-9706703C73F6}"/>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4" name="Freeform 83">
              <a:extLst>
                <a:ext uri="{FF2B5EF4-FFF2-40B4-BE49-F238E27FC236}">
                  <a16:creationId xmlns:a16="http://schemas.microsoft.com/office/drawing/2014/main" id="{E84D2F57-4EEC-EF40-B78A-D00E7EED615C}"/>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5" name="Freeform 84">
              <a:extLst>
                <a:ext uri="{FF2B5EF4-FFF2-40B4-BE49-F238E27FC236}">
                  <a16:creationId xmlns:a16="http://schemas.microsoft.com/office/drawing/2014/main" id="{81C8CA0E-936D-C74B-ADD4-E596AE7F0C34}"/>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6" name="Freeform 85">
              <a:extLst>
                <a:ext uri="{FF2B5EF4-FFF2-40B4-BE49-F238E27FC236}">
                  <a16:creationId xmlns:a16="http://schemas.microsoft.com/office/drawing/2014/main" id="{DAC5AD31-CCF8-CD48-8417-BE51E19A31D7}"/>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7" name="Freeform 86">
              <a:extLst>
                <a:ext uri="{FF2B5EF4-FFF2-40B4-BE49-F238E27FC236}">
                  <a16:creationId xmlns:a16="http://schemas.microsoft.com/office/drawing/2014/main" id="{A2C0DD4A-5F15-A54D-A47F-B8681A6D3A84}"/>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48" name="Round Single Corner Rectangle 27">
            <a:extLst>
              <a:ext uri="{FF2B5EF4-FFF2-40B4-BE49-F238E27FC236}">
                <a16:creationId xmlns:a16="http://schemas.microsoft.com/office/drawing/2014/main" id="{097F4F4E-16C6-9D4C-A107-F1AADCA1EE4B}"/>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5484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ssage Box / photo">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81DEF568-FE1D-6A46-8711-2E06596A333B}"/>
              </a:ext>
            </a:extLst>
          </p:cNvPr>
          <p:cNvSpPr>
            <a:spLocks noGrp="1"/>
          </p:cNvSpPr>
          <p:nvPr>
            <p:ph type="pic" sz="quarter" idx="17"/>
          </p:nvPr>
        </p:nvSpPr>
        <p:spPr>
          <a:xfrm>
            <a:off x="3682901" y="0"/>
            <a:ext cx="5455548" cy="5143498"/>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7998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ssage box and tex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9" name="Text Placeholder 23">
            <a:extLst>
              <a:ext uri="{FF2B5EF4-FFF2-40B4-BE49-F238E27FC236}">
                <a16:creationId xmlns:a16="http://schemas.microsoft.com/office/drawing/2014/main" id="{E5204E96-50F6-7846-B57C-47CDDB6B6085}"/>
              </a:ext>
            </a:extLst>
          </p:cNvPr>
          <p:cNvSpPr>
            <a:spLocks noGrp="1"/>
          </p:cNvSpPr>
          <p:nvPr>
            <p:ph type="body" sz="quarter" idx="12" hasCustomPrompt="1"/>
          </p:nvPr>
        </p:nvSpPr>
        <p:spPr>
          <a:xfrm>
            <a:off x="4226883" y="653904"/>
            <a:ext cx="4018883"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Slide Title</a:t>
            </a:r>
          </a:p>
        </p:txBody>
      </p:sp>
      <p:pic>
        <p:nvPicPr>
          <p:cNvPr id="11" name="Picture 10"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2" name="Text Placeholder 2"/>
          <p:cNvSpPr>
            <a:spLocks noGrp="1"/>
          </p:cNvSpPr>
          <p:nvPr>
            <p:ph type="body" sz="quarter" idx="17" hasCustomPrompt="1"/>
          </p:nvPr>
        </p:nvSpPr>
        <p:spPr>
          <a:xfrm>
            <a:off x="4226882" y="1204176"/>
            <a:ext cx="4018883" cy="3521812"/>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29363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 teal 2/3 tex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2" y="0"/>
            <a:ext cx="2880000"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140317"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140317"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9" name="Text Placeholder 23">
            <a:extLst>
              <a:ext uri="{FF2B5EF4-FFF2-40B4-BE49-F238E27FC236}">
                <a16:creationId xmlns:a16="http://schemas.microsoft.com/office/drawing/2014/main" id="{E5204E96-50F6-7846-B57C-47CDDB6B6085}"/>
              </a:ext>
            </a:extLst>
          </p:cNvPr>
          <p:cNvSpPr>
            <a:spLocks noGrp="1"/>
          </p:cNvSpPr>
          <p:nvPr>
            <p:ph type="body" sz="quarter" idx="12" hasCustomPrompt="1"/>
          </p:nvPr>
        </p:nvSpPr>
        <p:spPr>
          <a:xfrm>
            <a:off x="3526973" y="653904"/>
            <a:ext cx="5264228"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Slide Title</a:t>
            </a:r>
          </a:p>
        </p:txBody>
      </p:sp>
      <p:pic>
        <p:nvPicPr>
          <p:cNvPr id="11" name="Picture 10"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2" name="Text Placeholder 2"/>
          <p:cNvSpPr>
            <a:spLocks noGrp="1"/>
          </p:cNvSpPr>
          <p:nvPr>
            <p:ph type="body" sz="quarter" idx="17" hasCustomPrompt="1"/>
          </p:nvPr>
        </p:nvSpPr>
        <p:spPr>
          <a:xfrm>
            <a:off x="3526972" y="1204176"/>
            <a:ext cx="5264228" cy="3521812"/>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4989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ube Map ">
    <p:spTree>
      <p:nvGrpSpPr>
        <p:cNvPr id="1" name=""/>
        <p:cNvGrpSpPr/>
        <p:nvPr/>
      </p:nvGrpSpPr>
      <p:grpSpPr>
        <a:xfrm>
          <a:off x="0" y="0"/>
          <a:ext cx="0" cy="0"/>
          <a:chOff x="0" y="0"/>
          <a:chExt cx="0" cy="0"/>
        </a:xfrm>
      </p:grpSpPr>
      <p:pic>
        <p:nvPicPr>
          <p:cNvPr id="8" name="Graphic 3">
            <a:extLst>
              <a:ext uri="{FF2B5EF4-FFF2-40B4-BE49-F238E27FC236}">
                <a16:creationId xmlns:a16="http://schemas.microsoft.com/office/drawing/2014/main" id="{57189755-8619-4847-8FF0-15754CE846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33492" y="0"/>
            <a:ext cx="7277015" cy="5143500"/>
          </a:xfrm>
          <a:prstGeom prst="rect">
            <a:avLst/>
          </a:prstGeom>
        </p:spPr>
      </p:pic>
      <p:sp>
        <p:nvSpPr>
          <p:cNvPr id="30" name="Rectangle 29">
            <a:extLst>
              <a:ext uri="{FF2B5EF4-FFF2-40B4-BE49-F238E27FC236}">
                <a16:creationId xmlns:a16="http://schemas.microsoft.com/office/drawing/2014/main" id="{BBC5455D-5360-884C-8323-6F3351355F2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7C933DFE-721D-C645-A480-BFC4606311DA}"/>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B5EEB185-D364-4343-A63A-C8644432D49B}"/>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7" name="Picture 6" descr="Price Bailey logo"/>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19198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646">
          <p15:clr>
            <a:srgbClr val="FBAE40"/>
          </p15:clr>
        </p15:guide>
        <p15:guide id="8" orient="horz" pos="2977">
          <p15:clr>
            <a:srgbClr val="FBAE40"/>
          </p15:clr>
        </p15:guide>
        <p15:guide id="9" pos="313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B picture lef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9"/>
            <a:ext cx="4559300"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Page </a:t>
            </a:r>
            <a:fld id="{53E7601D-6FDA-7B44-B5BA-3778DAD9E216}" type="slidenum">
              <a:rPr kumimoji="0" lang="en-GB" sz="750" b="0" i="0" u="none" strike="noStrike" kern="1200" cap="none" spc="0" normalizeH="0" baseline="0" noProof="0" smtClean="0">
                <a:ln>
                  <a:noFill/>
                </a:ln>
                <a:solidFill>
                  <a:srgbClr val="FFFFFF"/>
                </a:solidFill>
                <a:effectLst/>
                <a:uLnTx/>
                <a:uFillTx/>
                <a:latin typeface="Calibri Light" panose="020F0302020204030204" pitchFamily="34" charset="0"/>
                <a:cs typeface="Calibri Light" panose="020F0302020204030204" pitchFamily="34" charset="0"/>
              </a:rPr>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2694891"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2694891"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24995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B picture left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9525" y="1"/>
            <a:ext cx="4562474"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Page </a:t>
            </a:r>
            <a:fld id="{53E7601D-6FDA-7B44-B5BA-3778DAD9E216}" type="slidenum">
              <a:rPr kumimoji="0" lang="en-GB" sz="750" b="0" i="0" u="none" strike="noStrike" kern="1200" cap="none" spc="0" normalizeH="0" baseline="0" noProof="0" smtClean="0">
                <a:ln>
                  <a:noFill/>
                </a:ln>
                <a:solidFill>
                  <a:srgbClr val="FFFFFF"/>
                </a:solidFill>
                <a:effectLst/>
                <a:uLnTx/>
                <a:uFillTx/>
                <a:latin typeface="Calibri Light" panose="020F0302020204030204" pitchFamily="34" charset="0"/>
                <a:cs typeface="Calibri Light" panose="020F0302020204030204" pitchFamily="34" charset="0"/>
              </a:rPr>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2694891"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2694891"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368802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B picture left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r="-2"/>
          <a:stretch/>
        </p:blipFill>
        <p:spPr>
          <a:xfrm>
            <a:off x="29029" y="1"/>
            <a:ext cx="4542971" cy="5109028"/>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Page </a:t>
            </a:r>
            <a:fld id="{53E7601D-6FDA-7B44-B5BA-3778DAD9E216}" type="slidenum">
              <a:rPr kumimoji="0" lang="en-GB" sz="750" b="0" i="0" u="none" strike="noStrike" kern="1200" cap="none" spc="0" normalizeH="0" baseline="0" noProof="0" smtClean="0">
                <a:ln>
                  <a:noFill/>
                </a:ln>
                <a:solidFill>
                  <a:srgbClr val="FFFFFF"/>
                </a:solidFill>
                <a:effectLst/>
                <a:uLnTx/>
                <a:uFillTx/>
                <a:latin typeface="Calibri Light" panose="020F0302020204030204" pitchFamily="34" charset="0"/>
                <a:cs typeface="Calibri Light" panose="020F0302020204030204" pitchFamily="34" charset="0"/>
              </a:rPr>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2694891"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2694891"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416702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B image righ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59300" y="-1509"/>
            <a:ext cx="4570396"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403705" y="1254736"/>
            <a:ext cx="3753967"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393073" y="738966"/>
            <a:ext cx="376456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5045015"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5045015"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5045015"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139187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B image right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57487" y="5442"/>
            <a:ext cx="4601027" cy="5138056"/>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403705" y="1254736"/>
            <a:ext cx="3753967"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393073" y="738966"/>
            <a:ext cx="376456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5045015"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5045015"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5045015"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338008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B picture left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9766"/>
            <a:ext cx="4552950" cy="5153266"/>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Page </a:t>
            </a:r>
            <a:fld id="{53E7601D-6FDA-7B44-B5BA-3778DAD9E216}" type="slidenum">
              <a:rPr kumimoji="0" lang="en-GB" sz="750" b="0" i="0" u="none" strike="noStrike" kern="1200" cap="none" spc="0" normalizeH="0" baseline="0" noProof="0" smtClean="0">
                <a:ln>
                  <a:noFill/>
                </a:ln>
                <a:solidFill>
                  <a:srgbClr val="FFFFFF"/>
                </a:solidFill>
                <a:effectLst/>
                <a:uLnTx/>
                <a:uFillTx/>
                <a:latin typeface="Calibri Light" panose="020F0302020204030204" pitchFamily="34" charset="0"/>
                <a:cs typeface="Calibri Light" panose="020F0302020204030204" pitchFamily="34" charset="0"/>
              </a:rPr>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2694891"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2694891"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2795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r Appendix">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654BDD3A-9A08-A848-8FF6-9D505BB847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9" name="Shape 24">
            <a:extLst>
              <a:ext uri="{FF2B5EF4-FFF2-40B4-BE49-F238E27FC236}">
                <a16:creationId xmlns:a16="http://schemas.microsoft.com/office/drawing/2014/main" id="{33D32FE3-996E-1443-B81D-919DB71505F2}"/>
              </a:ext>
            </a:extLst>
          </p:cNvPr>
          <p:cNvSpPr/>
          <p:nvPr userDrawn="1"/>
        </p:nvSpPr>
        <p:spPr>
          <a:xfrm>
            <a:off x="0"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90" name="Round Single Corner Rectangle 27">
            <a:extLst>
              <a:ext uri="{FF2B5EF4-FFF2-40B4-BE49-F238E27FC236}">
                <a16:creationId xmlns:a16="http://schemas.microsoft.com/office/drawing/2014/main" id="{C16E0C25-0F93-4748-9EC0-4D9760AD7ADB}"/>
              </a:ext>
            </a:extLst>
          </p:cNvPr>
          <p:cNvSpPr/>
          <p:nvPr userDrawn="1"/>
        </p:nvSpPr>
        <p:spPr>
          <a:xfrm>
            <a:off x="6032761" y="2005631"/>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1" name="Round Single Corner Rectangle 37">
            <a:extLst>
              <a:ext uri="{FF2B5EF4-FFF2-40B4-BE49-F238E27FC236}">
                <a16:creationId xmlns:a16="http://schemas.microsoft.com/office/drawing/2014/main" id="{FE7BF821-5CE7-1E41-A867-EB2E2338E811}"/>
              </a:ext>
            </a:extLst>
          </p:cNvPr>
          <p:cNvSpPr/>
          <p:nvPr userDrawn="1"/>
        </p:nvSpPr>
        <p:spPr>
          <a:xfrm>
            <a:off x="1573072" y="2004767"/>
            <a:ext cx="3111239" cy="3135600"/>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3" name="Round Single Corner Rectangle 27">
            <a:extLst>
              <a:ext uri="{FF2B5EF4-FFF2-40B4-BE49-F238E27FC236}">
                <a16:creationId xmlns:a16="http://schemas.microsoft.com/office/drawing/2014/main" id="{0099CF6A-B9F1-9544-8323-0FF160A5B1BB}"/>
              </a:ext>
            </a:extLst>
          </p:cNvPr>
          <p:cNvSpPr/>
          <p:nvPr userDrawn="1"/>
        </p:nvSpPr>
        <p:spPr>
          <a:xfrm>
            <a:off x="4684311" y="673917"/>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4" name="Round Single Corner Rectangle 27">
            <a:extLst>
              <a:ext uri="{FF2B5EF4-FFF2-40B4-BE49-F238E27FC236}">
                <a16:creationId xmlns:a16="http://schemas.microsoft.com/office/drawing/2014/main" id="{E5F16D9D-9A5F-2C4B-A9A1-2FEBF9F8FF83}"/>
              </a:ext>
            </a:extLst>
          </p:cNvPr>
          <p:cNvSpPr/>
          <p:nvPr userDrawn="1"/>
        </p:nvSpPr>
        <p:spPr>
          <a:xfrm>
            <a:off x="7117169" y="0"/>
            <a:ext cx="2026831" cy="2004767"/>
          </a:xfrm>
          <a:prstGeom prst="round1Rect">
            <a:avLst>
              <a:gd name="adj" fmla="val 0"/>
            </a:avLst>
          </a:prstGeom>
          <a:gradFill>
            <a:gsLst>
              <a:gs pos="0">
                <a:schemeClr val="accent2">
                  <a:alpha val="75000"/>
                </a:schemeClr>
              </a:gs>
              <a:gs pos="99000">
                <a:schemeClr val="accent5">
                  <a:alpha val="9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5" name="Rectangle 94">
            <a:extLst>
              <a:ext uri="{FF2B5EF4-FFF2-40B4-BE49-F238E27FC236}">
                <a16:creationId xmlns:a16="http://schemas.microsoft.com/office/drawing/2014/main" id="{6EAD01A4-D256-7A49-B6FD-CB22385796C4}"/>
              </a:ext>
            </a:extLst>
          </p:cNvPr>
          <p:cNvSpPr/>
          <p:nvPr userDrawn="1"/>
        </p:nvSpPr>
        <p:spPr>
          <a:xfrm rot="16200000">
            <a:off x="2178688" y="1811162"/>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96" name="Round Single Corner Rectangle 27">
            <a:extLst>
              <a:ext uri="{FF2B5EF4-FFF2-40B4-BE49-F238E27FC236}">
                <a16:creationId xmlns:a16="http://schemas.microsoft.com/office/drawing/2014/main" id="{2BB5B5CA-0503-4349-91FA-F6B64F4087E2}"/>
              </a:ext>
            </a:extLst>
          </p:cNvPr>
          <p:cNvSpPr/>
          <p:nvPr userDrawn="1"/>
        </p:nvSpPr>
        <p:spPr>
          <a:xfrm>
            <a:off x="665005" y="1108553"/>
            <a:ext cx="908067" cy="896215"/>
          </a:xfrm>
          <a:prstGeom prst="round1Rect">
            <a:avLst>
              <a:gd name="adj" fmla="val 0"/>
            </a:avLst>
          </a:prstGeom>
          <a:solidFill>
            <a:schemeClr val="bg1">
              <a:alpha val="1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8" name="Round Single Corner Rectangle 27">
            <a:extLst>
              <a:ext uri="{FF2B5EF4-FFF2-40B4-BE49-F238E27FC236}">
                <a16:creationId xmlns:a16="http://schemas.microsoft.com/office/drawing/2014/main" id="{94F743F6-2B1E-984B-A3A1-2348C74AA064}"/>
              </a:ext>
            </a:extLst>
          </p:cNvPr>
          <p:cNvSpPr/>
          <p:nvPr userDrawn="1"/>
        </p:nvSpPr>
        <p:spPr>
          <a:xfrm>
            <a:off x="0" y="448706"/>
            <a:ext cx="665400" cy="656715"/>
          </a:xfrm>
          <a:prstGeom prst="round1Rect">
            <a:avLst>
              <a:gd name="adj" fmla="val 0"/>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4" name="Text Placeholder 4">
            <a:extLst>
              <a:ext uri="{FF2B5EF4-FFF2-40B4-BE49-F238E27FC236}">
                <a16:creationId xmlns:a16="http://schemas.microsoft.com/office/drawing/2014/main" id="{9CC7F7E2-568A-C941-A5EC-7361F0FBB64F}"/>
              </a:ext>
            </a:extLst>
          </p:cNvPr>
          <p:cNvSpPr>
            <a:spLocks noGrp="1"/>
          </p:cNvSpPr>
          <p:nvPr>
            <p:ph type="body" sz="quarter" idx="10" hasCustomPrompt="1"/>
          </p:nvPr>
        </p:nvSpPr>
        <p:spPr>
          <a:xfrm>
            <a:off x="1968732" y="2485266"/>
            <a:ext cx="2341562" cy="1859578"/>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add Section Divider Title </a:t>
            </a:r>
          </a:p>
        </p:txBody>
      </p:sp>
      <p:grpSp>
        <p:nvGrpSpPr>
          <p:cNvPr id="15" name="Group 14">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6" name="Freeform 1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9612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hf hdr="0" dt="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4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ith chart">
    <p:spTree>
      <p:nvGrpSpPr>
        <p:cNvPr id="1" name=""/>
        <p:cNvGrpSpPr/>
        <p:nvPr/>
      </p:nvGrpSpPr>
      <p:grpSpPr>
        <a:xfrm>
          <a:off x="0" y="0"/>
          <a:ext cx="0" cy="0"/>
          <a:chOff x="0" y="0"/>
          <a:chExt cx="0" cy="0"/>
        </a:xfrm>
      </p:grpSpPr>
      <p:sp>
        <p:nvSpPr>
          <p:cNvPr id="38" name="Title 4">
            <a:extLst>
              <a:ext uri="{FF2B5EF4-FFF2-40B4-BE49-F238E27FC236}">
                <a16:creationId xmlns:a16="http://schemas.microsoft.com/office/drawing/2014/main" id="{462202F6-DDBE-6647-9A40-76012B963355}"/>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72" name="Round Single Corner Rectangle 37">
            <a:extLst>
              <a:ext uri="{FF2B5EF4-FFF2-40B4-BE49-F238E27FC236}">
                <a16:creationId xmlns:a16="http://schemas.microsoft.com/office/drawing/2014/main" id="{EED6B595-518D-EA4F-9CDD-73AB9381B66D}"/>
              </a:ext>
            </a:extLst>
          </p:cNvPr>
          <p:cNvSpPr/>
          <p:nvPr userDrawn="1"/>
        </p:nvSpPr>
        <p:spPr>
          <a:xfrm>
            <a:off x="39846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3" name="Title 1">
            <a:extLst>
              <a:ext uri="{FF2B5EF4-FFF2-40B4-BE49-F238E27FC236}">
                <a16:creationId xmlns:a16="http://schemas.microsoft.com/office/drawing/2014/main" id="{DBACA3C7-0B1D-DB42-8804-50CDC8107F9F}"/>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78" name="Rectangle 77">
            <a:extLst>
              <a:ext uri="{FF2B5EF4-FFF2-40B4-BE49-F238E27FC236}">
                <a16:creationId xmlns:a16="http://schemas.microsoft.com/office/drawing/2014/main" id="{22CBC970-3693-7E41-A2EF-5CCBC0533366}"/>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79" name="Straight Connector 78">
            <a:extLst>
              <a:ext uri="{FF2B5EF4-FFF2-40B4-BE49-F238E27FC236}">
                <a16:creationId xmlns:a16="http://schemas.microsoft.com/office/drawing/2014/main" id="{00B7D724-1694-0F43-BA81-1CD1F5DE875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Text Placeholder 23">
            <a:extLst>
              <a:ext uri="{FF2B5EF4-FFF2-40B4-BE49-F238E27FC236}">
                <a16:creationId xmlns:a16="http://schemas.microsoft.com/office/drawing/2014/main" id="{0066D045-6B02-D24F-B022-A6A21B343589}"/>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4763" indent="-4763">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82" name="Chart Placeholder 2">
            <a:extLst>
              <a:ext uri="{FF2B5EF4-FFF2-40B4-BE49-F238E27FC236}">
                <a16:creationId xmlns:a16="http://schemas.microsoft.com/office/drawing/2014/main" id="{CFFF8B3C-6833-CA4C-9F80-E2A9725F9FC7}"/>
              </a:ext>
            </a:extLst>
          </p:cNvPr>
          <p:cNvSpPr>
            <a:spLocks noGrp="1"/>
          </p:cNvSpPr>
          <p:nvPr>
            <p:ph type="chart" sz="quarter" idx="12"/>
          </p:nvPr>
        </p:nvSpPr>
        <p:spPr>
          <a:xfrm>
            <a:off x="785813" y="1838325"/>
            <a:ext cx="2509837" cy="2538413"/>
          </a:xfrm>
          <a:prstGeom prst="rect">
            <a:avLst/>
          </a:prstGeom>
          <a:solidFill>
            <a:schemeClr val="bg1">
              <a:alpha val="25000"/>
            </a:schemeClr>
          </a:solidFill>
        </p:spPr>
        <p:txBody>
          <a:bodyPr tIns="72000" anchor="t" anchorCtr="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bg1"/>
                </a:solidFill>
                <a:latin typeface="Calibri Light" panose="020F0302020204030204" pitchFamily="34" charset="0"/>
                <a:cs typeface="Calibri Light" panose="020F0302020204030204" pitchFamily="34" charset="0"/>
              </a:defRPr>
            </a:lvl1pPr>
          </a:lstStyle>
          <a:p>
            <a:r>
              <a:rPr lang="en-GB" dirty="0"/>
              <a:t>Click icon to add chart</a:t>
            </a:r>
          </a:p>
        </p:txBody>
      </p:sp>
      <p:sp>
        <p:nvSpPr>
          <p:cNvPr id="85" name="Text Placeholder 23">
            <a:extLst>
              <a:ext uri="{FF2B5EF4-FFF2-40B4-BE49-F238E27FC236}">
                <a16:creationId xmlns:a16="http://schemas.microsoft.com/office/drawing/2014/main" id="{58313C46-C331-2044-A40D-BEB9746918A8}"/>
              </a:ext>
            </a:extLst>
          </p:cNvPr>
          <p:cNvSpPr>
            <a:spLocks noGrp="1"/>
          </p:cNvSpPr>
          <p:nvPr>
            <p:ph type="body" sz="quarter" idx="14" hasCustomPrompt="1"/>
          </p:nvPr>
        </p:nvSpPr>
        <p:spPr>
          <a:xfrm>
            <a:off x="4571999" y="1254736"/>
            <a:ext cx="3753405" cy="956836"/>
          </a:xfrm>
          <a:prstGeom prst="rect">
            <a:avLst/>
          </a:prstGeom>
        </p:spPr>
        <p:txBody>
          <a:bodyPr lIns="0" tIns="0" rIns="0" bIns="0" numCol="1" spcCol="360000"/>
          <a:lstStyle>
            <a:lvl1pPr marL="4763" indent="-4763">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86" name="Text Placeholder 23">
            <a:extLst>
              <a:ext uri="{FF2B5EF4-FFF2-40B4-BE49-F238E27FC236}">
                <a16:creationId xmlns:a16="http://schemas.microsoft.com/office/drawing/2014/main" id="{AAF29411-45DC-1F4A-8275-68CFBDFB0D97}"/>
              </a:ext>
            </a:extLst>
          </p:cNvPr>
          <p:cNvSpPr>
            <a:spLocks noGrp="1"/>
          </p:cNvSpPr>
          <p:nvPr>
            <p:ph type="body" sz="quarter" idx="15" hasCustomPrompt="1"/>
          </p:nvPr>
        </p:nvSpPr>
        <p:spPr>
          <a:xfrm>
            <a:off x="4574306" y="738966"/>
            <a:ext cx="3746734" cy="346503"/>
          </a:xfrm>
          <a:prstGeom prst="rect">
            <a:avLst/>
          </a:prstGeom>
        </p:spPr>
        <p:txBody>
          <a:bodyPr lIns="0" tIns="0" rIns="0" bIns="0"/>
          <a:lstStyle>
            <a:lvl1pPr marL="4763" indent="-4763">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87" name="Text Placeholder 23">
            <a:extLst>
              <a:ext uri="{FF2B5EF4-FFF2-40B4-BE49-F238E27FC236}">
                <a16:creationId xmlns:a16="http://schemas.microsoft.com/office/drawing/2014/main" id="{15BE1E49-06B1-7642-9E10-547B76E8C531}"/>
              </a:ext>
            </a:extLst>
          </p:cNvPr>
          <p:cNvSpPr>
            <a:spLocks noGrp="1"/>
          </p:cNvSpPr>
          <p:nvPr>
            <p:ph type="body" sz="quarter" idx="16" hasCustomPrompt="1"/>
          </p:nvPr>
        </p:nvSpPr>
        <p:spPr>
          <a:xfrm>
            <a:off x="4571999" y="2931929"/>
            <a:ext cx="3753405" cy="1435253"/>
          </a:xfrm>
          <a:prstGeom prst="rect">
            <a:avLst/>
          </a:prstGeom>
        </p:spPr>
        <p:txBody>
          <a:bodyPr lIns="0" tIns="0" rIns="0" bIns="0" numCol="1" spcCol="360000"/>
          <a:lstStyle>
            <a:lvl1pPr marL="4763" indent="-4763">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Tree>
    <p:extLst>
      <p:ext uri="{BB962C8B-B14F-4D97-AF65-F5344CB8AC3E}">
        <p14:creationId xmlns:p14="http://schemas.microsoft.com/office/powerpoint/2010/main" val="190251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ppendix Layout - Option 02">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79AC209-5FB0-6E41-8042-6F778C852A04}"/>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23" name="Round Single Corner Rectangle 37">
            <a:extLst>
              <a:ext uri="{FF2B5EF4-FFF2-40B4-BE49-F238E27FC236}">
                <a16:creationId xmlns:a16="http://schemas.microsoft.com/office/drawing/2014/main" id="{268D36E9-ED79-5242-A729-8888144F8FE6}"/>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26" name="Straight Connector 25">
            <a:extLst>
              <a:ext uri="{FF2B5EF4-FFF2-40B4-BE49-F238E27FC236}">
                <a16:creationId xmlns:a16="http://schemas.microsoft.com/office/drawing/2014/main" id="{2B1E4499-0C5F-994F-9905-86A38D98B4E5}"/>
              </a:ext>
            </a:extLst>
          </p:cNvPr>
          <p:cNvCxnSpPr>
            <a:cxnSpLocks/>
          </p:cNvCxnSpPr>
          <p:nvPr userDrawn="1"/>
        </p:nvCxnSpPr>
        <p:spPr>
          <a:xfrm>
            <a:off x="469804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3">
            <a:extLst>
              <a:ext uri="{FF2B5EF4-FFF2-40B4-BE49-F238E27FC236}">
                <a16:creationId xmlns:a16="http://schemas.microsoft.com/office/drawing/2014/main" id="{57490F22-7AB3-F349-9937-9F9A559ADC97}"/>
              </a:ext>
            </a:extLst>
          </p:cNvPr>
          <p:cNvSpPr>
            <a:spLocks noGrp="1"/>
          </p:cNvSpPr>
          <p:nvPr>
            <p:ph type="body" sz="quarter" idx="10" hasCustomPrompt="1"/>
          </p:nvPr>
        </p:nvSpPr>
        <p:spPr>
          <a:xfrm>
            <a:off x="4687411" y="738595"/>
            <a:ext cx="2509838" cy="346503"/>
          </a:xfrm>
          <a:prstGeom prst="rect">
            <a:avLst/>
          </a:prstGeom>
        </p:spPr>
        <p:txBody>
          <a:bodyPr lIns="0" tIns="0" rIns="0" bIns="0"/>
          <a:lstStyle>
            <a:lvl1pPr marL="4763" indent="-4763">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Chart Tile</a:t>
            </a:r>
          </a:p>
        </p:txBody>
      </p:sp>
      <p:sp>
        <p:nvSpPr>
          <p:cNvPr id="29" name="Text Placeholder 23">
            <a:extLst>
              <a:ext uri="{FF2B5EF4-FFF2-40B4-BE49-F238E27FC236}">
                <a16:creationId xmlns:a16="http://schemas.microsoft.com/office/drawing/2014/main" id="{D6E6EF64-4065-A74F-BF55-5A13661BDEB7}"/>
              </a:ext>
            </a:extLst>
          </p:cNvPr>
          <p:cNvSpPr>
            <a:spLocks noGrp="1"/>
          </p:cNvSpPr>
          <p:nvPr>
            <p:ph type="body" sz="quarter" idx="14" hasCustomPrompt="1"/>
          </p:nvPr>
        </p:nvSpPr>
        <p:spPr>
          <a:xfrm>
            <a:off x="392862" y="1254736"/>
            <a:ext cx="3528727" cy="956836"/>
          </a:xfrm>
          <a:prstGeom prst="rect">
            <a:avLst/>
          </a:prstGeom>
        </p:spPr>
        <p:txBody>
          <a:bodyPr lIns="0" tIns="0" rIns="0" bIns="0" numCol="1" spcCol="360000"/>
          <a:lstStyle>
            <a:lvl1pPr marL="4763" indent="-4763">
              <a:spcBef>
                <a:spcPts val="0"/>
              </a:spcBef>
              <a:spcAft>
                <a:spcPts val="500"/>
              </a:spcAft>
              <a:buNone/>
              <a:tabLst/>
              <a:defRPr sz="14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30" name="Text Placeholder 23">
            <a:extLst>
              <a:ext uri="{FF2B5EF4-FFF2-40B4-BE49-F238E27FC236}">
                <a16:creationId xmlns:a16="http://schemas.microsoft.com/office/drawing/2014/main" id="{69E3185A-378B-F847-970F-957A76DC1240}"/>
              </a:ext>
            </a:extLst>
          </p:cNvPr>
          <p:cNvSpPr>
            <a:spLocks noGrp="1"/>
          </p:cNvSpPr>
          <p:nvPr>
            <p:ph type="body" sz="quarter" idx="15" hasCustomPrompt="1"/>
          </p:nvPr>
        </p:nvSpPr>
        <p:spPr>
          <a:xfrm>
            <a:off x="395169" y="738966"/>
            <a:ext cx="3522455" cy="346503"/>
          </a:xfrm>
          <a:prstGeom prst="rect">
            <a:avLst/>
          </a:prstGeom>
        </p:spPr>
        <p:txBody>
          <a:bodyPr lIns="0" tIns="0" rIns="0" bIns="0"/>
          <a:lstStyle>
            <a:lvl1pPr marL="4763" indent="-4763">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31" name="Rectangle 30">
            <a:extLst>
              <a:ext uri="{FF2B5EF4-FFF2-40B4-BE49-F238E27FC236}">
                <a16:creationId xmlns:a16="http://schemas.microsoft.com/office/drawing/2014/main" id="{757EC618-3FC5-0941-9E77-403FCC5A121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2317FFCD-74AA-6449-95E8-A859EF2C505C}"/>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17499BF7-6F76-A943-88B3-0F049D61612E}"/>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4" name="Text Placeholder 23">
            <a:extLst>
              <a:ext uri="{FF2B5EF4-FFF2-40B4-BE49-F238E27FC236}">
                <a16:creationId xmlns:a16="http://schemas.microsoft.com/office/drawing/2014/main" id="{E73859D4-7C69-EE45-B3F2-C58326222BD4}"/>
              </a:ext>
            </a:extLst>
          </p:cNvPr>
          <p:cNvSpPr>
            <a:spLocks noGrp="1"/>
          </p:cNvSpPr>
          <p:nvPr>
            <p:ph type="body" sz="quarter" idx="16" hasCustomPrompt="1"/>
          </p:nvPr>
        </p:nvSpPr>
        <p:spPr>
          <a:xfrm>
            <a:off x="392863" y="2931929"/>
            <a:ext cx="3524762" cy="1435253"/>
          </a:xfrm>
          <a:prstGeom prst="rect">
            <a:avLst/>
          </a:prstGeom>
        </p:spPr>
        <p:txBody>
          <a:bodyPr lIns="0" tIns="0" rIns="0" bIns="0" numCol="1" spcCol="360000"/>
          <a:lstStyle>
            <a:lvl1pPr marL="4763" indent="-4763">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4" name="Chart Placeholder 2">
            <a:extLst>
              <a:ext uri="{FF2B5EF4-FFF2-40B4-BE49-F238E27FC236}">
                <a16:creationId xmlns:a16="http://schemas.microsoft.com/office/drawing/2014/main" id="{3A853D4F-3FA3-C14C-8D20-5B2BC2220D87}"/>
              </a:ext>
            </a:extLst>
          </p:cNvPr>
          <p:cNvSpPr>
            <a:spLocks noGrp="1"/>
          </p:cNvSpPr>
          <p:nvPr>
            <p:ph type="chart" sz="quarter" idx="17"/>
          </p:nvPr>
        </p:nvSpPr>
        <p:spPr>
          <a:xfrm>
            <a:off x="4687411" y="1838325"/>
            <a:ext cx="2509837" cy="2538413"/>
          </a:xfrm>
          <a:prstGeom prst="rect">
            <a:avLst/>
          </a:prstGeom>
          <a:solidFill>
            <a:schemeClr val="bg1">
              <a:alpha val="25000"/>
            </a:schemeClr>
          </a:solidFill>
        </p:spPr>
        <p:txBody>
          <a:bodyPr tIns="72000" anchor="t" anchorCtr="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bg1"/>
                </a:solidFill>
                <a:latin typeface="Calibri Light" panose="020F0302020204030204" pitchFamily="34" charset="0"/>
                <a:cs typeface="Calibri Light" panose="020F0302020204030204" pitchFamily="34" charset="0"/>
              </a:defRPr>
            </a:lvl1pPr>
          </a:lstStyle>
          <a:p>
            <a:r>
              <a:rPr lang="en-GB" dirty="0"/>
              <a:t>Click icon to add chart</a:t>
            </a:r>
          </a:p>
        </p:txBody>
      </p:sp>
    </p:spTree>
    <p:extLst>
      <p:ext uri="{BB962C8B-B14F-4D97-AF65-F5344CB8AC3E}">
        <p14:creationId xmlns:p14="http://schemas.microsoft.com/office/powerpoint/2010/main" val="203837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cations">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79AC209-5FB0-6E41-8042-6F778C852A04}"/>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23" name="Round Single Corner Rectangle 37">
            <a:extLst>
              <a:ext uri="{FF2B5EF4-FFF2-40B4-BE49-F238E27FC236}">
                <a16:creationId xmlns:a16="http://schemas.microsoft.com/office/drawing/2014/main" id="{268D36E9-ED79-5242-A729-8888144F8FE6}"/>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latin typeface="Calibri Light" panose="020F0302020204030204" pitchFamily="34" charset="0"/>
              <a:cs typeface="Calibri Light" panose="020F0302020204030204" pitchFamily="34" charset="0"/>
            </a:endParaRPr>
          </a:p>
        </p:txBody>
      </p:sp>
      <p:sp>
        <p:nvSpPr>
          <p:cNvPr id="31" name="Rectangle 30">
            <a:extLst>
              <a:ext uri="{FF2B5EF4-FFF2-40B4-BE49-F238E27FC236}">
                <a16:creationId xmlns:a16="http://schemas.microsoft.com/office/drawing/2014/main" id="{757EC618-3FC5-0941-9E77-403FCC5A121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2317FFCD-74AA-6449-95E8-A859EF2C505C}"/>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17499BF7-6F76-A943-88B3-0F049D61612E}"/>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4" name="Rectangle 3"/>
          <p:cNvSpPr/>
          <p:nvPr userDrawn="1"/>
        </p:nvSpPr>
        <p:spPr>
          <a:xfrm>
            <a:off x="4558598" y="705525"/>
            <a:ext cx="3048000" cy="3096232"/>
          </a:xfrm>
          <a:prstGeom prst="rect">
            <a:avLst/>
          </a:prstGeom>
        </p:spPr>
        <p:txBody>
          <a:bodyPr wrap="square">
            <a:spAutoFit/>
          </a:bodyPr>
          <a:lstStyle/>
          <a:p>
            <a:pPr>
              <a:lnSpc>
                <a:spcPct val="110000"/>
              </a:lnSpc>
              <a:spcAft>
                <a:spcPts val="600"/>
              </a:spcAft>
              <a:tabLst>
                <a:tab pos="1257300" algn="l"/>
              </a:tabLst>
            </a:pPr>
            <a:r>
              <a:rPr lang="en-GB" sz="1200" dirty="0">
                <a:solidFill>
                  <a:schemeClr val="bg1"/>
                </a:solidFill>
                <a:latin typeface="+mj-lt"/>
              </a:rPr>
              <a:t>Bishop’s Stortford 	+44 (0) 1279 155888</a:t>
            </a:r>
          </a:p>
          <a:p>
            <a:pPr>
              <a:lnSpc>
                <a:spcPct val="110000"/>
              </a:lnSpc>
              <a:spcAft>
                <a:spcPts val="600"/>
              </a:spcAft>
              <a:tabLst>
                <a:tab pos="1257300" algn="l"/>
              </a:tabLst>
            </a:pPr>
            <a:r>
              <a:rPr lang="en-GB" sz="1200" dirty="0">
                <a:solidFill>
                  <a:schemeClr val="bg1"/>
                </a:solidFill>
                <a:latin typeface="+mj-lt"/>
              </a:rPr>
              <a:t>Cambridge	+44 (0) 1223 565035</a:t>
            </a:r>
          </a:p>
          <a:p>
            <a:pPr>
              <a:lnSpc>
                <a:spcPct val="110000"/>
              </a:lnSpc>
              <a:spcAft>
                <a:spcPts val="600"/>
              </a:spcAft>
              <a:tabLst>
                <a:tab pos="1257300" algn="l"/>
              </a:tabLst>
            </a:pPr>
            <a:r>
              <a:rPr lang="en-GB" sz="1200" dirty="0">
                <a:solidFill>
                  <a:schemeClr val="bg1"/>
                </a:solidFill>
                <a:latin typeface="+mj-lt"/>
              </a:rPr>
              <a:t>Caribbean 	+1 758 451 9251</a:t>
            </a:r>
          </a:p>
          <a:p>
            <a:pPr>
              <a:lnSpc>
                <a:spcPct val="110000"/>
              </a:lnSpc>
              <a:spcAft>
                <a:spcPts val="600"/>
              </a:spcAft>
              <a:tabLst>
                <a:tab pos="1257300" algn="l"/>
              </a:tabLst>
            </a:pPr>
            <a:r>
              <a:rPr lang="en-GB" sz="1200" dirty="0">
                <a:solidFill>
                  <a:schemeClr val="bg1"/>
                </a:solidFill>
                <a:latin typeface="+mj-lt"/>
              </a:rPr>
              <a:t>Channel Islands 	+44 (0) 1481 715669</a:t>
            </a:r>
          </a:p>
          <a:p>
            <a:pPr>
              <a:lnSpc>
                <a:spcPct val="110000"/>
              </a:lnSpc>
              <a:spcAft>
                <a:spcPts val="600"/>
              </a:spcAft>
              <a:tabLst>
                <a:tab pos="1257300" algn="l"/>
              </a:tabLst>
            </a:pPr>
            <a:r>
              <a:rPr lang="en-GB" sz="1200" dirty="0">
                <a:solidFill>
                  <a:schemeClr val="bg1"/>
                </a:solidFill>
                <a:latin typeface="+mj-lt"/>
              </a:rPr>
              <a:t>City of London  	+44 (0) 20 7065 2660</a:t>
            </a:r>
          </a:p>
          <a:p>
            <a:pPr>
              <a:lnSpc>
                <a:spcPct val="110000"/>
              </a:lnSpc>
              <a:spcAft>
                <a:spcPts val="600"/>
              </a:spcAft>
              <a:tabLst>
                <a:tab pos="1257300" algn="l"/>
              </a:tabLst>
            </a:pPr>
            <a:r>
              <a:rPr lang="en-GB" sz="1200" dirty="0">
                <a:solidFill>
                  <a:schemeClr val="bg1"/>
                </a:solidFill>
                <a:latin typeface="+mj-lt"/>
              </a:rPr>
              <a:t>Dubai	+971 (0) 48786360</a:t>
            </a:r>
          </a:p>
          <a:p>
            <a:pPr>
              <a:lnSpc>
                <a:spcPct val="110000"/>
              </a:lnSpc>
              <a:spcAft>
                <a:spcPts val="600"/>
              </a:spcAft>
              <a:tabLst>
                <a:tab pos="1257300" algn="l"/>
              </a:tabLst>
            </a:pPr>
            <a:r>
              <a:rPr lang="en-GB" sz="1200" dirty="0">
                <a:solidFill>
                  <a:schemeClr val="bg1"/>
                </a:solidFill>
                <a:latin typeface="+mj-lt"/>
              </a:rPr>
              <a:t>Ely 	+44 (0) 1353 662892</a:t>
            </a:r>
          </a:p>
          <a:p>
            <a:pPr>
              <a:lnSpc>
                <a:spcPct val="110000"/>
              </a:lnSpc>
              <a:spcAft>
                <a:spcPts val="600"/>
              </a:spcAft>
              <a:tabLst>
                <a:tab pos="1257300" algn="l"/>
              </a:tabLst>
            </a:pPr>
            <a:r>
              <a:rPr lang="en-GB" sz="1200" dirty="0">
                <a:solidFill>
                  <a:schemeClr val="bg1"/>
                </a:solidFill>
                <a:latin typeface="+mj-lt"/>
              </a:rPr>
              <a:t>Mayfair 	+44 (0) 20 3909 04807</a:t>
            </a:r>
          </a:p>
          <a:p>
            <a:pPr>
              <a:lnSpc>
                <a:spcPct val="110000"/>
              </a:lnSpc>
              <a:spcAft>
                <a:spcPts val="600"/>
              </a:spcAft>
              <a:tabLst>
                <a:tab pos="1257300" algn="l"/>
              </a:tabLst>
            </a:pPr>
            <a:r>
              <a:rPr lang="en-GB" sz="1200" dirty="0">
                <a:solidFill>
                  <a:schemeClr val="bg1"/>
                </a:solidFill>
                <a:latin typeface="+mj-lt"/>
              </a:rPr>
              <a:t>Newmarket	+44 (0) 1638 666160</a:t>
            </a:r>
          </a:p>
          <a:p>
            <a:pPr>
              <a:lnSpc>
                <a:spcPct val="110000"/>
              </a:lnSpc>
              <a:spcAft>
                <a:spcPts val="600"/>
              </a:spcAft>
              <a:tabLst>
                <a:tab pos="1257300" algn="l"/>
              </a:tabLst>
            </a:pPr>
            <a:r>
              <a:rPr lang="en-GB" sz="1200" dirty="0">
                <a:solidFill>
                  <a:schemeClr val="bg1"/>
                </a:solidFill>
                <a:latin typeface="+mj-lt"/>
              </a:rPr>
              <a:t>Norwich  	+44 (0) 1603 709330</a:t>
            </a:r>
          </a:p>
          <a:p>
            <a:pPr>
              <a:lnSpc>
                <a:spcPct val="110000"/>
              </a:lnSpc>
              <a:spcAft>
                <a:spcPts val="600"/>
              </a:spcAft>
              <a:tabLst>
                <a:tab pos="1257300" algn="l"/>
              </a:tabLst>
            </a:pPr>
            <a:r>
              <a:rPr lang="en-GB" sz="1200" dirty="0">
                <a:solidFill>
                  <a:schemeClr val="bg1"/>
                </a:solidFill>
                <a:latin typeface="+mj-lt"/>
              </a:rPr>
              <a:t>Sawston	+44 (0) 1223 578787</a:t>
            </a:r>
          </a:p>
        </p:txBody>
      </p:sp>
      <p:sp>
        <p:nvSpPr>
          <p:cNvPr id="2" name="TextBox 1"/>
          <p:cNvSpPr txBox="1"/>
          <p:nvPr userDrawn="1"/>
        </p:nvSpPr>
        <p:spPr>
          <a:xfrm>
            <a:off x="327801" y="738966"/>
            <a:ext cx="3522455" cy="400110"/>
          </a:xfrm>
          <a:prstGeom prst="rect">
            <a:avLst/>
          </a:prstGeom>
          <a:noFill/>
        </p:spPr>
        <p:txBody>
          <a:bodyPr wrap="square" rtlCol="0">
            <a:spAutoFit/>
          </a:bodyPr>
          <a:lstStyle/>
          <a:p>
            <a:r>
              <a:rPr lang="en-GB" sz="2000" dirty="0">
                <a:solidFill>
                  <a:schemeClr val="tx1">
                    <a:lumMod val="85000"/>
                    <a:lumOff val="15000"/>
                  </a:schemeClr>
                </a:solidFill>
                <a:latin typeface="+mj-lt"/>
              </a:rPr>
              <a:t>Locations</a:t>
            </a:r>
          </a:p>
        </p:txBody>
      </p:sp>
    </p:spTree>
    <p:extLst>
      <p:ext uri="{BB962C8B-B14F-4D97-AF65-F5344CB8AC3E}">
        <p14:creationId xmlns:p14="http://schemas.microsoft.com/office/powerpoint/2010/main" val="377095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ith text">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79AC209-5FB0-6E41-8042-6F778C852A04}"/>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23" name="Round Single Corner Rectangle 37">
            <a:extLst>
              <a:ext uri="{FF2B5EF4-FFF2-40B4-BE49-F238E27FC236}">
                <a16:creationId xmlns:a16="http://schemas.microsoft.com/office/drawing/2014/main" id="{268D36E9-ED79-5242-A729-8888144F8FE6}"/>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26" name="Straight Connector 25">
            <a:extLst>
              <a:ext uri="{FF2B5EF4-FFF2-40B4-BE49-F238E27FC236}">
                <a16:creationId xmlns:a16="http://schemas.microsoft.com/office/drawing/2014/main" id="{2B1E4499-0C5F-994F-9905-86A38D98B4E5}"/>
              </a:ext>
            </a:extLst>
          </p:cNvPr>
          <p:cNvCxnSpPr>
            <a:cxnSpLocks/>
          </p:cNvCxnSpPr>
          <p:nvPr userDrawn="1"/>
        </p:nvCxnSpPr>
        <p:spPr>
          <a:xfrm>
            <a:off x="469804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3">
            <a:extLst>
              <a:ext uri="{FF2B5EF4-FFF2-40B4-BE49-F238E27FC236}">
                <a16:creationId xmlns:a16="http://schemas.microsoft.com/office/drawing/2014/main" id="{57490F22-7AB3-F349-9937-9F9A559ADC97}"/>
              </a:ext>
            </a:extLst>
          </p:cNvPr>
          <p:cNvSpPr>
            <a:spLocks noGrp="1"/>
          </p:cNvSpPr>
          <p:nvPr>
            <p:ph type="body" sz="quarter" idx="10" hasCustomPrompt="1"/>
          </p:nvPr>
        </p:nvSpPr>
        <p:spPr>
          <a:xfrm>
            <a:off x="4687411" y="738595"/>
            <a:ext cx="2509838" cy="346503"/>
          </a:xfrm>
          <a:prstGeom prst="rect">
            <a:avLst/>
          </a:prstGeom>
        </p:spPr>
        <p:txBody>
          <a:bodyPr lIns="0" tIns="0" rIns="0" bIns="0"/>
          <a:lstStyle>
            <a:lvl1pPr marL="4763" indent="-4763">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Tile</a:t>
            </a:r>
          </a:p>
        </p:txBody>
      </p:sp>
      <p:sp>
        <p:nvSpPr>
          <p:cNvPr id="29" name="Text Placeholder 23">
            <a:extLst>
              <a:ext uri="{FF2B5EF4-FFF2-40B4-BE49-F238E27FC236}">
                <a16:creationId xmlns:a16="http://schemas.microsoft.com/office/drawing/2014/main" id="{D6E6EF64-4065-A74F-BF55-5A13661BDEB7}"/>
              </a:ext>
            </a:extLst>
          </p:cNvPr>
          <p:cNvSpPr>
            <a:spLocks noGrp="1"/>
          </p:cNvSpPr>
          <p:nvPr>
            <p:ph type="body" sz="quarter" idx="14" hasCustomPrompt="1"/>
          </p:nvPr>
        </p:nvSpPr>
        <p:spPr>
          <a:xfrm>
            <a:off x="392862" y="1254736"/>
            <a:ext cx="3528727" cy="956836"/>
          </a:xfrm>
          <a:prstGeom prst="rect">
            <a:avLst/>
          </a:prstGeom>
        </p:spPr>
        <p:txBody>
          <a:bodyPr lIns="0" tIns="0" rIns="0" bIns="0" numCol="1" spcCol="360000"/>
          <a:lstStyle>
            <a:lvl1pPr marL="4763" indent="-4763">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30" name="Text Placeholder 23">
            <a:extLst>
              <a:ext uri="{FF2B5EF4-FFF2-40B4-BE49-F238E27FC236}">
                <a16:creationId xmlns:a16="http://schemas.microsoft.com/office/drawing/2014/main" id="{69E3185A-378B-F847-970F-957A76DC1240}"/>
              </a:ext>
            </a:extLst>
          </p:cNvPr>
          <p:cNvSpPr>
            <a:spLocks noGrp="1"/>
          </p:cNvSpPr>
          <p:nvPr>
            <p:ph type="body" sz="quarter" idx="15" hasCustomPrompt="1"/>
          </p:nvPr>
        </p:nvSpPr>
        <p:spPr>
          <a:xfrm>
            <a:off x="395169" y="738966"/>
            <a:ext cx="3522455" cy="346503"/>
          </a:xfrm>
          <a:prstGeom prst="rect">
            <a:avLst/>
          </a:prstGeom>
        </p:spPr>
        <p:txBody>
          <a:bodyPr lIns="0" tIns="0" rIns="0" bIns="0"/>
          <a:lstStyle>
            <a:lvl1pPr marL="4763" indent="-4763">
              <a:spcBef>
                <a:spcPts val="0"/>
              </a:spcBef>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31" name="Rectangle 30">
            <a:extLst>
              <a:ext uri="{FF2B5EF4-FFF2-40B4-BE49-F238E27FC236}">
                <a16:creationId xmlns:a16="http://schemas.microsoft.com/office/drawing/2014/main" id="{757EC618-3FC5-0941-9E77-403FCC5A121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2317FFCD-74AA-6449-95E8-A859EF2C505C}"/>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17499BF7-6F76-A943-88B3-0F049D61612E}"/>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4" name="Text Placeholder 23">
            <a:extLst>
              <a:ext uri="{FF2B5EF4-FFF2-40B4-BE49-F238E27FC236}">
                <a16:creationId xmlns:a16="http://schemas.microsoft.com/office/drawing/2014/main" id="{E73859D4-7C69-EE45-B3F2-C58326222BD4}"/>
              </a:ext>
            </a:extLst>
          </p:cNvPr>
          <p:cNvSpPr>
            <a:spLocks noGrp="1"/>
          </p:cNvSpPr>
          <p:nvPr>
            <p:ph type="body" sz="quarter" idx="16" hasCustomPrompt="1"/>
          </p:nvPr>
        </p:nvSpPr>
        <p:spPr>
          <a:xfrm>
            <a:off x="392863" y="2931929"/>
            <a:ext cx="3524762" cy="1435253"/>
          </a:xfrm>
          <a:prstGeom prst="rect">
            <a:avLst/>
          </a:prstGeom>
        </p:spPr>
        <p:txBody>
          <a:bodyPr lIns="0" tIns="0" rIns="0" bIns="0" numCol="1" spcCol="360000"/>
          <a:lstStyle>
            <a:lvl1pPr marL="4763" indent="-4763">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3" name="Text Placeholder 23">
            <a:extLst>
              <a:ext uri="{FF2B5EF4-FFF2-40B4-BE49-F238E27FC236}">
                <a16:creationId xmlns:a16="http://schemas.microsoft.com/office/drawing/2014/main" id="{E73859D4-7C69-EE45-B3F2-C58326222BD4}"/>
              </a:ext>
            </a:extLst>
          </p:cNvPr>
          <p:cNvSpPr>
            <a:spLocks noGrp="1"/>
          </p:cNvSpPr>
          <p:nvPr>
            <p:ph type="body" sz="quarter" idx="17" hasCustomPrompt="1"/>
          </p:nvPr>
        </p:nvSpPr>
        <p:spPr>
          <a:xfrm>
            <a:off x="4698042" y="1692479"/>
            <a:ext cx="2499207" cy="2674703"/>
          </a:xfrm>
          <a:prstGeom prst="rect">
            <a:avLst/>
          </a:prstGeom>
        </p:spPr>
        <p:txBody>
          <a:bodyPr lIns="0" tIns="0" rIns="0" bIns="0" numCol="1" spcCol="360000"/>
          <a:lstStyle>
            <a:lvl1pPr marL="4763" indent="-4763">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Tree>
    <p:extLst>
      <p:ext uri="{BB962C8B-B14F-4D97-AF65-F5344CB8AC3E}">
        <p14:creationId xmlns:p14="http://schemas.microsoft.com/office/powerpoint/2010/main" val="145523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userDrawn="1">
          <p15:clr>
            <a:srgbClr val="FBAE40"/>
          </p15:clr>
        </p15:guide>
        <p15:guide id="11" orient="horz" pos="1862" userDrawn="1">
          <p15:clr>
            <a:srgbClr val="FBAE40"/>
          </p15:clr>
        </p15:guide>
        <p15:guide id="12" orient="horz" pos="1999" userDrawn="1">
          <p15:clr>
            <a:srgbClr val="FBAE40"/>
          </p15:clr>
        </p15:guide>
        <p15:guide id="13" orient="horz" pos="2086" userDrawn="1">
          <p15:clr>
            <a:srgbClr val="FBAE40"/>
          </p15:clr>
        </p15:guide>
        <p15:guide id="14" orient="horz" pos="2177"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cess blank">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algn="ctr">
              <a:buNone/>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a:t>Click to add title</a:t>
            </a:r>
            <a:endParaRPr lang="en-GB" dirty="0"/>
          </a:p>
        </p:txBody>
      </p:sp>
      <p:sp>
        <p:nvSpPr>
          <p:cNvPr id="19" name="Title 1">
            <a:extLst>
              <a:ext uri="{FF2B5EF4-FFF2-40B4-BE49-F238E27FC236}">
                <a16:creationId xmlns:a16="http://schemas.microsoft.com/office/drawing/2014/main" id="{6B8B2023-3978-C042-996C-820BF32D2B01}"/>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7A13CDD-318C-294A-AAC6-AEDBBDB13333}"/>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6" name="Group 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7" name="Freeform 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 name="Freeform 7">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 name="Freeform 8">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 name="Freeform 9">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 name="Freeform 1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2" name="Freeform 1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13673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cess x 3">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1211738"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2" name="Text Placeholder 23">
            <a:extLst>
              <a:ext uri="{FF2B5EF4-FFF2-40B4-BE49-F238E27FC236}">
                <a16:creationId xmlns:a16="http://schemas.microsoft.com/office/drawing/2014/main" id="{1545CEFE-ECA5-C44D-820C-1AEE1CB97F44}"/>
              </a:ext>
            </a:extLst>
          </p:cNvPr>
          <p:cNvSpPr>
            <a:spLocks noGrp="1"/>
          </p:cNvSpPr>
          <p:nvPr>
            <p:ph type="body" sz="quarter" idx="25" hasCustomPrompt="1"/>
          </p:nvPr>
        </p:nvSpPr>
        <p:spPr>
          <a:xfrm>
            <a:off x="3870865"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4" name="Text Placeholder 23">
            <a:extLst>
              <a:ext uri="{FF2B5EF4-FFF2-40B4-BE49-F238E27FC236}">
                <a16:creationId xmlns:a16="http://schemas.microsoft.com/office/drawing/2014/main" id="{0B925F43-529A-2642-A7EA-DADB02BE12FC}"/>
              </a:ext>
            </a:extLst>
          </p:cNvPr>
          <p:cNvSpPr>
            <a:spLocks noGrp="1"/>
          </p:cNvSpPr>
          <p:nvPr>
            <p:ph type="body" sz="quarter" idx="27" hasCustomPrompt="1"/>
          </p:nvPr>
        </p:nvSpPr>
        <p:spPr>
          <a:xfrm>
            <a:off x="6529991"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0" name="Oval 19">
            <a:extLst>
              <a:ext uri="{FF2B5EF4-FFF2-40B4-BE49-F238E27FC236}">
                <a16:creationId xmlns:a16="http://schemas.microsoft.com/office/drawing/2014/main" id="{B4C4D03F-F164-5044-A5DC-75A25DEF264F}"/>
              </a:ext>
            </a:extLst>
          </p:cNvPr>
          <p:cNvSpPr/>
          <p:nvPr userDrawn="1"/>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26" name="Oval 25">
            <a:extLst>
              <a:ext uri="{FF2B5EF4-FFF2-40B4-BE49-F238E27FC236}">
                <a16:creationId xmlns:a16="http://schemas.microsoft.com/office/drawing/2014/main" id="{0995989D-3C76-2D4B-9E3B-4D5315E144F2}"/>
              </a:ext>
            </a:extLst>
          </p:cNvPr>
          <p:cNvSpPr/>
          <p:nvPr userDrawn="1"/>
        </p:nvSpPr>
        <p:spPr>
          <a:xfrm>
            <a:off x="441708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27" name="Oval 26">
            <a:extLst>
              <a:ext uri="{FF2B5EF4-FFF2-40B4-BE49-F238E27FC236}">
                <a16:creationId xmlns:a16="http://schemas.microsoft.com/office/drawing/2014/main" id="{76CFDB70-DAAE-3546-9192-A0E42AB8851F}"/>
              </a:ext>
            </a:extLst>
          </p:cNvPr>
          <p:cNvSpPr/>
          <p:nvPr userDrawn="1"/>
        </p:nvSpPr>
        <p:spPr>
          <a:xfrm>
            <a:off x="7073299"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cxnSp>
        <p:nvCxnSpPr>
          <p:cNvPr id="28" name="Straight Connector 27">
            <a:extLst>
              <a:ext uri="{FF2B5EF4-FFF2-40B4-BE49-F238E27FC236}">
                <a16:creationId xmlns:a16="http://schemas.microsoft.com/office/drawing/2014/main" id="{AF077347-FAF5-A04D-8F2E-5D8775C49C38}"/>
              </a:ext>
            </a:extLst>
          </p:cNvPr>
          <p:cNvCxnSpPr>
            <a:cxnSpLocks/>
          </p:cNvCxnSpPr>
          <p:nvPr userDrawn="1"/>
        </p:nvCxnSpPr>
        <p:spPr>
          <a:xfrm>
            <a:off x="4824117" y="3329163"/>
            <a:ext cx="216247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E1FDAC9-B630-AD4D-BC12-C51502497D73}"/>
              </a:ext>
            </a:extLst>
          </p:cNvPr>
          <p:cNvCxnSpPr>
            <a:cxnSpLocks/>
          </p:cNvCxnSpPr>
          <p:nvPr userDrawn="1"/>
        </p:nvCxnSpPr>
        <p:spPr>
          <a:xfrm>
            <a:off x="2180929" y="3329163"/>
            <a:ext cx="216247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6" name="Freeform 1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405217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cess x 4">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8C36F6F-CE01-524B-BD66-AA6BEA11BC5C}"/>
              </a:ext>
            </a:extLst>
          </p:cNvPr>
          <p:cNvSpPr/>
          <p:nvPr/>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17" name="Oval 16">
            <a:extLst>
              <a:ext uri="{FF2B5EF4-FFF2-40B4-BE49-F238E27FC236}">
                <a16:creationId xmlns:a16="http://schemas.microsoft.com/office/drawing/2014/main" id="{B2976745-8CC1-F341-B9D2-BE714ABD9DE6}"/>
              </a:ext>
            </a:extLst>
          </p:cNvPr>
          <p:cNvSpPr/>
          <p:nvPr/>
        </p:nvSpPr>
        <p:spPr>
          <a:xfrm>
            <a:off x="356196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18" name="Oval 17">
            <a:extLst>
              <a:ext uri="{FF2B5EF4-FFF2-40B4-BE49-F238E27FC236}">
                <a16:creationId xmlns:a16="http://schemas.microsoft.com/office/drawing/2014/main" id="{B5F4FD25-2F9D-BE45-BAE0-10848A116451}"/>
              </a:ext>
            </a:extLst>
          </p:cNvPr>
          <p:cNvSpPr/>
          <p:nvPr/>
        </p:nvSpPr>
        <p:spPr>
          <a:xfrm>
            <a:off x="5337321"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2" name="Oval 21">
            <a:extLst>
              <a:ext uri="{FF2B5EF4-FFF2-40B4-BE49-F238E27FC236}">
                <a16:creationId xmlns:a16="http://schemas.microsoft.com/office/drawing/2014/main" id="{D5D149EF-51DC-C645-B704-4494F5886048}"/>
              </a:ext>
            </a:extLst>
          </p:cNvPr>
          <p:cNvSpPr/>
          <p:nvPr/>
        </p:nvSpPr>
        <p:spPr>
          <a:xfrm>
            <a:off x="711267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cxnSp>
        <p:nvCxnSpPr>
          <p:cNvPr id="23" name="Straight Connector 22">
            <a:extLst>
              <a:ext uri="{FF2B5EF4-FFF2-40B4-BE49-F238E27FC236}">
                <a16:creationId xmlns:a16="http://schemas.microsoft.com/office/drawing/2014/main" id="{1FD849DA-9F14-FA47-B218-27817ABF6FD6}"/>
              </a:ext>
            </a:extLst>
          </p:cNvPr>
          <p:cNvCxnSpPr/>
          <p:nvPr/>
        </p:nvCxnSpPr>
        <p:spPr>
          <a:xfrm>
            <a:off x="2147872"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4D1DFC-6238-CC4F-B2F2-CEF0D2C3A614}"/>
              </a:ext>
            </a:extLst>
          </p:cNvPr>
          <p:cNvCxnSpPr/>
          <p:nvPr/>
        </p:nvCxnSpPr>
        <p:spPr>
          <a:xfrm>
            <a:off x="3922668"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0CAB22-6D6C-F349-8FC1-0C88470387F7}"/>
              </a:ext>
            </a:extLst>
          </p:cNvPr>
          <p:cNvCxnSpPr/>
          <p:nvPr/>
        </p:nvCxnSpPr>
        <p:spPr>
          <a:xfrm>
            <a:off x="5695888" y="3324945"/>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1211738"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2" name="Text Placeholder 23">
            <a:extLst>
              <a:ext uri="{FF2B5EF4-FFF2-40B4-BE49-F238E27FC236}">
                <a16:creationId xmlns:a16="http://schemas.microsoft.com/office/drawing/2014/main" id="{1545CEFE-ECA5-C44D-820C-1AEE1CB97F44}"/>
              </a:ext>
            </a:extLst>
          </p:cNvPr>
          <p:cNvSpPr>
            <a:spLocks noGrp="1"/>
          </p:cNvSpPr>
          <p:nvPr>
            <p:ph type="body" sz="quarter" idx="25" hasCustomPrompt="1"/>
          </p:nvPr>
        </p:nvSpPr>
        <p:spPr>
          <a:xfrm>
            <a:off x="2984489"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3" name="Text Placeholder 23">
            <a:extLst>
              <a:ext uri="{FF2B5EF4-FFF2-40B4-BE49-F238E27FC236}">
                <a16:creationId xmlns:a16="http://schemas.microsoft.com/office/drawing/2014/main" id="{6DFFE53E-E255-2F4D-8644-6FCA2347EDAE}"/>
              </a:ext>
            </a:extLst>
          </p:cNvPr>
          <p:cNvSpPr>
            <a:spLocks noGrp="1"/>
          </p:cNvSpPr>
          <p:nvPr>
            <p:ph type="body" sz="quarter" idx="26" hasCustomPrompt="1"/>
          </p:nvPr>
        </p:nvSpPr>
        <p:spPr>
          <a:xfrm>
            <a:off x="4757240"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4" name="Text Placeholder 23">
            <a:extLst>
              <a:ext uri="{FF2B5EF4-FFF2-40B4-BE49-F238E27FC236}">
                <a16:creationId xmlns:a16="http://schemas.microsoft.com/office/drawing/2014/main" id="{0B925F43-529A-2642-A7EA-DADB02BE12FC}"/>
              </a:ext>
            </a:extLst>
          </p:cNvPr>
          <p:cNvSpPr>
            <a:spLocks noGrp="1"/>
          </p:cNvSpPr>
          <p:nvPr>
            <p:ph type="body" sz="quarter" idx="27" hasCustomPrompt="1"/>
          </p:nvPr>
        </p:nvSpPr>
        <p:spPr>
          <a:xfrm>
            <a:off x="6529991"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20" name="Group 19">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6" name="Freeform 2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3844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cess x 5">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423190"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0" name="Oval 19">
            <a:extLst>
              <a:ext uri="{FF2B5EF4-FFF2-40B4-BE49-F238E27FC236}">
                <a16:creationId xmlns:a16="http://schemas.microsoft.com/office/drawing/2014/main" id="{4EF9E8FD-B89A-0A43-9F23-EEA76FA44DD2}"/>
              </a:ext>
            </a:extLst>
          </p:cNvPr>
          <p:cNvSpPr/>
          <p:nvPr userDrawn="1"/>
        </p:nvSpPr>
        <p:spPr>
          <a:xfrm>
            <a:off x="969838"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26" name="Oval 25">
            <a:extLst>
              <a:ext uri="{FF2B5EF4-FFF2-40B4-BE49-F238E27FC236}">
                <a16:creationId xmlns:a16="http://schemas.microsoft.com/office/drawing/2014/main" id="{D759CB25-0290-5343-8B0E-627C02B73098}"/>
              </a:ext>
            </a:extLst>
          </p:cNvPr>
          <p:cNvSpPr/>
          <p:nvPr userDrawn="1"/>
        </p:nvSpPr>
        <p:spPr>
          <a:xfrm>
            <a:off x="2689100"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27" name="Oval 26">
            <a:extLst>
              <a:ext uri="{FF2B5EF4-FFF2-40B4-BE49-F238E27FC236}">
                <a16:creationId xmlns:a16="http://schemas.microsoft.com/office/drawing/2014/main" id="{8C81047E-DFEC-624D-BA83-7E99706101ED}"/>
              </a:ext>
            </a:extLst>
          </p:cNvPr>
          <p:cNvSpPr/>
          <p:nvPr userDrawn="1"/>
        </p:nvSpPr>
        <p:spPr>
          <a:xfrm>
            <a:off x="4408362"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8" name="Oval 27">
            <a:extLst>
              <a:ext uri="{FF2B5EF4-FFF2-40B4-BE49-F238E27FC236}">
                <a16:creationId xmlns:a16="http://schemas.microsoft.com/office/drawing/2014/main" id="{DF47B015-88E8-0541-B9FD-ECC752425658}"/>
              </a:ext>
            </a:extLst>
          </p:cNvPr>
          <p:cNvSpPr/>
          <p:nvPr userDrawn="1"/>
        </p:nvSpPr>
        <p:spPr>
          <a:xfrm>
            <a:off x="612762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sp>
        <p:nvSpPr>
          <p:cNvPr id="29" name="Oval 28">
            <a:extLst>
              <a:ext uri="{FF2B5EF4-FFF2-40B4-BE49-F238E27FC236}">
                <a16:creationId xmlns:a16="http://schemas.microsoft.com/office/drawing/2014/main" id="{FEE996A0-D23D-214C-95F3-BAC871E8593B}"/>
              </a:ext>
            </a:extLst>
          </p:cNvPr>
          <p:cNvSpPr/>
          <p:nvPr userDrawn="1"/>
        </p:nvSpPr>
        <p:spPr>
          <a:xfrm>
            <a:off x="784688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5</a:t>
            </a:r>
          </a:p>
        </p:txBody>
      </p:sp>
      <p:cxnSp>
        <p:nvCxnSpPr>
          <p:cNvPr id="31" name="Straight Connector 30">
            <a:extLst>
              <a:ext uri="{FF2B5EF4-FFF2-40B4-BE49-F238E27FC236}">
                <a16:creationId xmlns:a16="http://schemas.microsoft.com/office/drawing/2014/main" id="{C7F63791-500F-0F45-85E3-7D9DD4FF5797}"/>
              </a:ext>
            </a:extLst>
          </p:cNvPr>
          <p:cNvCxnSpPr>
            <a:cxnSpLocks/>
          </p:cNvCxnSpPr>
          <p:nvPr userDrawn="1"/>
        </p:nvCxnSpPr>
        <p:spPr>
          <a:xfrm>
            <a:off x="1369807"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C09F03C-5BE3-9E45-8D38-68373535FBD8}"/>
              </a:ext>
            </a:extLst>
          </p:cNvPr>
          <p:cNvCxnSpPr>
            <a:cxnSpLocks/>
          </p:cNvCxnSpPr>
          <p:nvPr userDrawn="1"/>
        </p:nvCxnSpPr>
        <p:spPr>
          <a:xfrm>
            <a:off x="3089069"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4BF988C-8549-B64C-BA2C-D6C60E44598B}"/>
              </a:ext>
            </a:extLst>
          </p:cNvPr>
          <p:cNvCxnSpPr>
            <a:cxnSpLocks/>
          </p:cNvCxnSpPr>
          <p:nvPr userDrawn="1"/>
        </p:nvCxnSpPr>
        <p:spPr>
          <a:xfrm>
            <a:off x="4808331"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075A35-F239-1841-B539-814A5932F8DF}"/>
              </a:ext>
            </a:extLst>
          </p:cNvPr>
          <p:cNvCxnSpPr>
            <a:cxnSpLocks/>
          </p:cNvCxnSpPr>
          <p:nvPr userDrawn="1"/>
        </p:nvCxnSpPr>
        <p:spPr>
          <a:xfrm>
            <a:off x="6527593"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 Placeholder 23">
            <a:extLst>
              <a:ext uri="{FF2B5EF4-FFF2-40B4-BE49-F238E27FC236}">
                <a16:creationId xmlns:a16="http://schemas.microsoft.com/office/drawing/2014/main" id="{0E0D4824-67EF-E34C-AC3A-DD4FD806EB8E}"/>
              </a:ext>
            </a:extLst>
          </p:cNvPr>
          <p:cNvSpPr>
            <a:spLocks noGrp="1"/>
          </p:cNvSpPr>
          <p:nvPr>
            <p:ph type="body" sz="quarter" idx="25" hasCustomPrompt="1"/>
          </p:nvPr>
        </p:nvSpPr>
        <p:spPr>
          <a:xfrm>
            <a:off x="2140072"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6" name="Text Placeholder 23">
            <a:extLst>
              <a:ext uri="{FF2B5EF4-FFF2-40B4-BE49-F238E27FC236}">
                <a16:creationId xmlns:a16="http://schemas.microsoft.com/office/drawing/2014/main" id="{099B8353-116D-A540-A91D-4F8827834658}"/>
              </a:ext>
            </a:extLst>
          </p:cNvPr>
          <p:cNvSpPr>
            <a:spLocks noGrp="1"/>
          </p:cNvSpPr>
          <p:nvPr>
            <p:ph type="body" sz="quarter" idx="26" hasCustomPrompt="1"/>
          </p:nvPr>
        </p:nvSpPr>
        <p:spPr>
          <a:xfrm>
            <a:off x="3856954"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7" name="Text Placeholder 23">
            <a:extLst>
              <a:ext uri="{FF2B5EF4-FFF2-40B4-BE49-F238E27FC236}">
                <a16:creationId xmlns:a16="http://schemas.microsoft.com/office/drawing/2014/main" id="{9E25B88E-3EAD-8E47-93FA-264508565921}"/>
              </a:ext>
            </a:extLst>
          </p:cNvPr>
          <p:cNvSpPr>
            <a:spLocks noGrp="1"/>
          </p:cNvSpPr>
          <p:nvPr>
            <p:ph type="body" sz="quarter" idx="27" hasCustomPrompt="1"/>
          </p:nvPr>
        </p:nvSpPr>
        <p:spPr>
          <a:xfrm>
            <a:off x="5573836"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8" name="Text Placeholder 23">
            <a:extLst>
              <a:ext uri="{FF2B5EF4-FFF2-40B4-BE49-F238E27FC236}">
                <a16:creationId xmlns:a16="http://schemas.microsoft.com/office/drawing/2014/main" id="{11503D44-F711-FE4C-8919-24BF2A642EE8}"/>
              </a:ext>
            </a:extLst>
          </p:cNvPr>
          <p:cNvSpPr>
            <a:spLocks noGrp="1"/>
          </p:cNvSpPr>
          <p:nvPr>
            <p:ph type="body" sz="quarter" idx="28" hasCustomPrompt="1"/>
          </p:nvPr>
        </p:nvSpPr>
        <p:spPr>
          <a:xfrm>
            <a:off x="7290717"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grpSp>
        <p:nvGrpSpPr>
          <p:cNvPr id="22" name="Group 21">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3" name="Freeform 22">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0550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guide id="10" pos="24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E4CC636-801E-6C4F-8E5A-40A6F9F6FFC7}"/>
              </a:ext>
            </a:extLst>
          </p:cNvPr>
          <p:cNvSpPr txBox="1">
            <a:spLocks/>
          </p:cNvSpPr>
          <p:nvPr userDrawn="1"/>
        </p:nvSpPr>
        <p:spPr>
          <a:xfrm>
            <a:off x="0" y="713889"/>
            <a:ext cx="9144000" cy="495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600" dirty="0">
                <a:solidFill>
                  <a:schemeClr val="bg1"/>
                </a:solidFill>
                <a:latin typeface="Calibri Light" panose="020F0302020204030204" pitchFamily="34" charset="0"/>
                <a:ea typeface="Lato" panose="020F0502020204030203" pitchFamily="34" charset="0"/>
                <a:cs typeface="Calibri Light" panose="020F0302020204030204" pitchFamily="34" charset="0"/>
              </a:rPr>
              <a:t>Agenda</a:t>
            </a:r>
          </a:p>
          <a:p>
            <a:pPr algn="ctr"/>
            <a:endParaRPr lang="en-US" sz="2400" spc="600" dirty="0">
              <a:solidFill>
                <a:schemeClr val="bg1"/>
              </a:solidFill>
              <a:latin typeface="Calibri Light" panose="020F0302020204030204" pitchFamily="34" charset="0"/>
              <a:ea typeface="Lato" panose="020F0502020204030203" pitchFamily="34" charset="0"/>
              <a:cs typeface="Calibri Light" panose="020F0302020204030204" pitchFamily="34" charset="0"/>
            </a:endParaRPr>
          </a:p>
        </p:txBody>
      </p:sp>
      <p:cxnSp>
        <p:nvCxnSpPr>
          <p:cNvPr id="10" name="Straight Connector 9">
            <a:extLst>
              <a:ext uri="{FF2B5EF4-FFF2-40B4-BE49-F238E27FC236}">
                <a16:creationId xmlns:a16="http://schemas.microsoft.com/office/drawing/2014/main" id="{78BADC31-0254-7942-B6C6-B7B046D4AC59}"/>
              </a:ext>
            </a:extLst>
          </p:cNvPr>
          <p:cNvCxnSpPr>
            <a:cxnSpLocks/>
          </p:cNvCxnSpPr>
          <p:nvPr userDrawn="1"/>
        </p:nvCxnSpPr>
        <p:spPr>
          <a:xfrm>
            <a:off x="752475" y="1319046"/>
            <a:ext cx="763661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6" name="Freeform 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 name="Freeform 7">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 name="Freeform 8">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 name="Freeform 1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2" name="Freeform 1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426185779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5579" userDrawn="1">
          <p15:clr>
            <a:srgbClr val="FBAE40"/>
          </p15:clr>
        </p15:guide>
        <p15:guide id="4" orient="horz" pos="188" userDrawn="1">
          <p15:clr>
            <a:srgbClr val="FBAE40"/>
          </p15:clr>
        </p15:guide>
        <p15:guide id="5" pos="5278" userDrawn="1">
          <p15:clr>
            <a:srgbClr val="FBAE40"/>
          </p15:clr>
        </p15:guide>
        <p15:guide id="6" pos="4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cess_Blank">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algn="ctr">
              <a:buNone/>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9" name="Title 1">
            <a:extLst>
              <a:ext uri="{FF2B5EF4-FFF2-40B4-BE49-F238E27FC236}">
                <a16:creationId xmlns:a16="http://schemas.microsoft.com/office/drawing/2014/main" id="{6B8B2023-3978-C042-996C-820BF32D2B01}"/>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7A13CDD-318C-294A-AAC6-AEDBBDB13333}"/>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6" name="Group 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7" name="Freeform 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 name="Freeform 7">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 name="Freeform 8">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 name="Freeform 9">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 name="Freeform 1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2" name="Freeform 1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1289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with stages">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8C36F6F-CE01-524B-BD66-AA6BEA11BC5C}"/>
              </a:ext>
            </a:extLst>
          </p:cNvPr>
          <p:cNvSpPr/>
          <p:nvPr/>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17" name="Oval 16">
            <a:extLst>
              <a:ext uri="{FF2B5EF4-FFF2-40B4-BE49-F238E27FC236}">
                <a16:creationId xmlns:a16="http://schemas.microsoft.com/office/drawing/2014/main" id="{B2976745-8CC1-F341-B9D2-BE714ABD9DE6}"/>
              </a:ext>
            </a:extLst>
          </p:cNvPr>
          <p:cNvSpPr/>
          <p:nvPr/>
        </p:nvSpPr>
        <p:spPr>
          <a:xfrm>
            <a:off x="356196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18" name="Oval 17">
            <a:extLst>
              <a:ext uri="{FF2B5EF4-FFF2-40B4-BE49-F238E27FC236}">
                <a16:creationId xmlns:a16="http://schemas.microsoft.com/office/drawing/2014/main" id="{B5F4FD25-2F9D-BE45-BAE0-10848A116451}"/>
              </a:ext>
            </a:extLst>
          </p:cNvPr>
          <p:cNvSpPr/>
          <p:nvPr/>
        </p:nvSpPr>
        <p:spPr>
          <a:xfrm>
            <a:off x="5337321"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2" name="Oval 21">
            <a:extLst>
              <a:ext uri="{FF2B5EF4-FFF2-40B4-BE49-F238E27FC236}">
                <a16:creationId xmlns:a16="http://schemas.microsoft.com/office/drawing/2014/main" id="{D5D149EF-51DC-C645-B704-4494F5886048}"/>
              </a:ext>
            </a:extLst>
          </p:cNvPr>
          <p:cNvSpPr/>
          <p:nvPr/>
        </p:nvSpPr>
        <p:spPr>
          <a:xfrm>
            <a:off x="711267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cxnSp>
        <p:nvCxnSpPr>
          <p:cNvPr id="23" name="Straight Connector 22">
            <a:extLst>
              <a:ext uri="{FF2B5EF4-FFF2-40B4-BE49-F238E27FC236}">
                <a16:creationId xmlns:a16="http://schemas.microsoft.com/office/drawing/2014/main" id="{1FD849DA-9F14-FA47-B218-27817ABF6FD6}"/>
              </a:ext>
            </a:extLst>
          </p:cNvPr>
          <p:cNvCxnSpPr/>
          <p:nvPr/>
        </p:nvCxnSpPr>
        <p:spPr>
          <a:xfrm>
            <a:off x="2147872"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4D1DFC-6238-CC4F-B2F2-CEF0D2C3A614}"/>
              </a:ext>
            </a:extLst>
          </p:cNvPr>
          <p:cNvCxnSpPr/>
          <p:nvPr/>
        </p:nvCxnSpPr>
        <p:spPr>
          <a:xfrm>
            <a:off x="3922668"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0CAB22-6D6C-F349-8FC1-0C88470387F7}"/>
              </a:ext>
            </a:extLst>
          </p:cNvPr>
          <p:cNvCxnSpPr/>
          <p:nvPr/>
        </p:nvCxnSpPr>
        <p:spPr>
          <a:xfrm>
            <a:off x="5695888" y="3324945"/>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1211738" y="2273432"/>
            <a:ext cx="1474591" cy="693051"/>
          </a:xfrm>
          <a:prstGeom prst="rect">
            <a:avLst/>
          </a:prstGeom>
        </p:spPr>
        <p:txBody>
          <a:bodyPr lIns="0" tIns="0" rIns="0" bIns="0" numCol="1" spcCol="360000"/>
          <a:lstStyle>
            <a:lvl1pPr marL="3175" indent="-3175" algn="ctr">
              <a:spcBef>
                <a:spcPts val="0"/>
              </a:spcBef>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2" name="Text Placeholder 23">
            <a:extLst>
              <a:ext uri="{FF2B5EF4-FFF2-40B4-BE49-F238E27FC236}">
                <a16:creationId xmlns:a16="http://schemas.microsoft.com/office/drawing/2014/main" id="{1545CEFE-ECA5-C44D-820C-1AEE1CB97F44}"/>
              </a:ext>
            </a:extLst>
          </p:cNvPr>
          <p:cNvSpPr>
            <a:spLocks noGrp="1"/>
          </p:cNvSpPr>
          <p:nvPr>
            <p:ph type="body" sz="quarter" idx="25" hasCustomPrompt="1"/>
          </p:nvPr>
        </p:nvSpPr>
        <p:spPr>
          <a:xfrm>
            <a:off x="2984489" y="2273432"/>
            <a:ext cx="1474591" cy="693051"/>
          </a:xfrm>
          <a:prstGeom prst="rect">
            <a:avLst/>
          </a:prstGeom>
        </p:spPr>
        <p:txBody>
          <a:bodyPr lIns="0" tIns="0" rIns="0" bIns="0" numCol="1" spcCol="360000"/>
          <a:lstStyle>
            <a:lvl1pPr marL="3175" indent="-3175" algn="ctr">
              <a:spcBef>
                <a:spcPts val="0"/>
              </a:spcBef>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3" name="Text Placeholder 23">
            <a:extLst>
              <a:ext uri="{FF2B5EF4-FFF2-40B4-BE49-F238E27FC236}">
                <a16:creationId xmlns:a16="http://schemas.microsoft.com/office/drawing/2014/main" id="{6DFFE53E-E255-2F4D-8644-6FCA2347EDAE}"/>
              </a:ext>
            </a:extLst>
          </p:cNvPr>
          <p:cNvSpPr>
            <a:spLocks noGrp="1"/>
          </p:cNvSpPr>
          <p:nvPr>
            <p:ph type="body" sz="quarter" idx="26" hasCustomPrompt="1"/>
          </p:nvPr>
        </p:nvSpPr>
        <p:spPr>
          <a:xfrm>
            <a:off x="4757240" y="2273432"/>
            <a:ext cx="1474591" cy="693051"/>
          </a:xfrm>
          <a:prstGeom prst="rect">
            <a:avLst/>
          </a:prstGeom>
        </p:spPr>
        <p:txBody>
          <a:bodyPr lIns="0" tIns="0" rIns="0" bIns="0" numCol="1" spcCol="360000"/>
          <a:lstStyle>
            <a:lvl1pPr marL="3175" indent="-3175" algn="ctr">
              <a:spcBef>
                <a:spcPts val="0"/>
              </a:spcBef>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4" name="Text Placeholder 23">
            <a:extLst>
              <a:ext uri="{FF2B5EF4-FFF2-40B4-BE49-F238E27FC236}">
                <a16:creationId xmlns:a16="http://schemas.microsoft.com/office/drawing/2014/main" id="{0B925F43-529A-2642-A7EA-DADB02BE12FC}"/>
              </a:ext>
            </a:extLst>
          </p:cNvPr>
          <p:cNvSpPr>
            <a:spLocks noGrp="1"/>
          </p:cNvSpPr>
          <p:nvPr>
            <p:ph type="body" sz="quarter" idx="27" hasCustomPrompt="1"/>
          </p:nvPr>
        </p:nvSpPr>
        <p:spPr>
          <a:xfrm>
            <a:off x="6529991" y="2273432"/>
            <a:ext cx="1474591" cy="693051"/>
          </a:xfrm>
          <a:prstGeom prst="rect">
            <a:avLst/>
          </a:prstGeom>
        </p:spPr>
        <p:txBody>
          <a:bodyPr lIns="0" tIns="0" rIns="0" bIns="0" numCol="1" spcCol="360000"/>
          <a:lstStyle>
            <a:lvl1pPr marL="3175" indent="-3175" algn="ctr">
              <a:spcBef>
                <a:spcPts val="0"/>
              </a:spcBef>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20" name="Group 19">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6" name="Freeform 2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7584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ssage box / text">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1DE09F11-BE41-FF42-8F79-EF2E8EA0885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156ABD15-067D-AB49-9C29-6ECEA0996B80}"/>
              </a:ext>
            </a:extLst>
          </p:cNvPr>
          <p:cNvSpPr/>
          <p:nvPr userDrawn="1"/>
        </p:nvSpPr>
        <p:spPr>
          <a:xfrm>
            <a:off x="0" y="0"/>
            <a:ext cx="9144000" cy="5143500"/>
          </a:xfrm>
          <a:prstGeom prst="rect">
            <a:avLst/>
          </a:prstGeom>
          <a:gradFill>
            <a:gsLst>
              <a:gs pos="14000">
                <a:srgbClr val="53585F">
                  <a:alpha val="85000"/>
                </a:srgbClr>
              </a:gs>
              <a:gs pos="65000">
                <a:srgbClr val="3B3D43">
                  <a:alpha val="8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800" dirty="0">
              <a:latin typeface="Calibri Light" panose="020F0302020204030204" pitchFamily="34" charset="0"/>
              <a:cs typeface="Calibri Light" panose="020F0302020204030204" pitchFamily="34" charset="0"/>
            </a:endParaRPr>
          </a:p>
        </p:txBody>
      </p:sp>
      <p:sp>
        <p:nvSpPr>
          <p:cNvPr id="47" name="Round Single Corner Rectangle 37">
            <a:extLst>
              <a:ext uri="{FF2B5EF4-FFF2-40B4-BE49-F238E27FC236}">
                <a16:creationId xmlns:a16="http://schemas.microsoft.com/office/drawing/2014/main" id="{75637817-6F5B-6C42-A202-7B2CAB62BF60}"/>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1" name="Title 1">
            <a:extLst>
              <a:ext uri="{FF2B5EF4-FFF2-40B4-BE49-F238E27FC236}">
                <a16:creationId xmlns:a16="http://schemas.microsoft.com/office/drawing/2014/main" id="{5556198E-7F92-C94D-A625-329357AE6861}"/>
              </a:ext>
            </a:extLst>
          </p:cNvPr>
          <p:cNvSpPr txBox="1">
            <a:spLocks/>
          </p:cNvSpPr>
          <p:nvPr userDrawn="1"/>
        </p:nvSpPr>
        <p:spPr bwMode="gray">
          <a:xfrm>
            <a:off x="786206" y="217970"/>
            <a:ext cx="2498764" cy="23511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9D1D3048-3901-DB46-A019-4B036F670EA4}"/>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43" name="Straight Connector 42">
            <a:extLst>
              <a:ext uri="{FF2B5EF4-FFF2-40B4-BE49-F238E27FC236}">
                <a16:creationId xmlns:a16="http://schemas.microsoft.com/office/drawing/2014/main" id="{B660EFA6-F026-1C4F-A826-C087F3E598F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23">
            <a:extLst>
              <a:ext uri="{FF2B5EF4-FFF2-40B4-BE49-F238E27FC236}">
                <a16:creationId xmlns:a16="http://schemas.microsoft.com/office/drawing/2014/main" id="{47BB770F-4E2B-0C40-B174-0CF5BE26A617}"/>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5" name="Text Placeholder 23">
            <a:extLst>
              <a:ext uri="{FF2B5EF4-FFF2-40B4-BE49-F238E27FC236}">
                <a16:creationId xmlns:a16="http://schemas.microsoft.com/office/drawing/2014/main" id="{FDC80D67-1005-F94C-BF3E-5655CE66CE54}"/>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grpSp>
        <p:nvGrpSpPr>
          <p:cNvPr id="16" name="Group 1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7" name="Freeform 1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64" name="Text Placeholder 2"/>
          <p:cNvSpPr>
            <a:spLocks noGrp="1"/>
          </p:cNvSpPr>
          <p:nvPr>
            <p:ph type="body" sz="quarter" idx="17" hasCustomPrompt="1"/>
          </p:nvPr>
        </p:nvSpPr>
        <p:spPr>
          <a:xfrm>
            <a:off x="4109132" y="1842660"/>
            <a:ext cx="4631996" cy="2883328"/>
          </a:xfrm>
          <a:prstGeom prst="rect">
            <a:avLst/>
          </a:prstGeom>
        </p:spPr>
        <p:txBody>
          <a:bodyPr/>
          <a:lstStyle>
            <a:lvl1pPr marL="228600" indent="-228600">
              <a:buClr>
                <a:schemeClr val="bg1"/>
              </a:buClr>
              <a:buFont typeface="Wingdings" panose="05000000000000000000" pitchFamily="2" charset="2"/>
              <a:buChar char="§"/>
              <a:defRPr sz="1600">
                <a:solidFill>
                  <a:schemeClr val="bg1"/>
                </a:solidFill>
                <a:latin typeface="+mj-lt"/>
              </a:defRPr>
            </a:lvl1pPr>
            <a:lvl2pPr marL="541338" indent="-274638">
              <a:buClr>
                <a:schemeClr val="bg1"/>
              </a:buClr>
              <a:buFont typeface="Wingdings" panose="05000000000000000000" pitchFamily="2" charset="2"/>
              <a:buChar char="§"/>
              <a:defRPr sz="1400">
                <a:solidFill>
                  <a:schemeClr val="bg1"/>
                </a:solidFill>
                <a:latin typeface="+mj-lt"/>
              </a:defRPr>
            </a:lvl2pPr>
            <a:lvl3pPr marL="898525" indent="-357188">
              <a:buClr>
                <a:schemeClr val="bg1"/>
              </a:buClr>
              <a:buFont typeface="Wingdings" panose="05000000000000000000" pitchFamily="2" charset="2"/>
              <a:buChar char="§"/>
              <a:defRPr sz="1200">
                <a:solidFill>
                  <a:schemeClr val="bg1"/>
                </a:solidFill>
              </a:defRPr>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383676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92" userDrawn="1">
          <p15:clr>
            <a:srgbClr val="FBAE40"/>
          </p15:clr>
        </p15:guide>
        <p15:guide id="4" orient="horz" pos="60" userDrawn="1">
          <p15:clr>
            <a:srgbClr val="FBAE40"/>
          </p15:clr>
        </p15:guide>
        <p15:guide id="5" orient="horz" pos="482" userDrawn="1">
          <p15:clr>
            <a:srgbClr val="FBAE40"/>
          </p15:clr>
        </p15:guide>
        <p15:guide id="6" orient="horz" pos="1169" userDrawn="1">
          <p15:clr>
            <a:srgbClr val="FBAE40"/>
          </p15:clr>
        </p15:guide>
        <p15:guide id="7" pos="2127" userDrawn="1">
          <p15:clr>
            <a:srgbClr val="FBAE40"/>
          </p15:clr>
        </p15:guide>
        <p15:guide id="8" pos="5090" userDrawn="1">
          <p15:clr>
            <a:srgbClr val="FBAE40"/>
          </p15:clr>
        </p15:guide>
        <p15:guide id="9" orient="horz" pos="87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ssage box / chart">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1DE09F11-BE41-FF42-8F79-EF2E8EA0885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156ABD15-067D-AB49-9C29-6ECEA0996B80}"/>
              </a:ext>
            </a:extLst>
          </p:cNvPr>
          <p:cNvSpPr/>
          <p:nvPr userDrawn="1"/>
        </p:nvSpPr>
        <p:spPr>
          <a:xfrm>
            <a:off x="0" y="0"/>
            <a:ext cx="9144000" cy="5143500"/>
          </a:xfrm>
          <a:prstGeom prst="rect">
            <a:avLst/>
          </a:prstGeom>
          <a:gradFill>
            <a:gsLst>
              <a:gs pos="14000">
                <a:srgbClr val="53585F">
                  <a:alpha val="85000"/>
                </a:srgbClr>
              </a:gs>
              <a:gs pos="65000">
                <a:srgbClr val="3B3D43">
                  <a:alpha val="8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800" dirty="0">
              <a:latin typeface="Calibri Light" panose="020F0302020204030204" pitchFamily="34" charset="0"/>
              <a:cs typeface="Calibri Light" panose="020F0302020204030204" pitchFamily="34" charset="0"/>
            </a:endParaRPr>
          </a:p>
        </p:txBody>
      </p:sp>
      <p:sp>
        <p:nvSpPr>
          <p:cNvPr id="47" name="Round Single Corner Rectangle 37">
            <a:extLst>
              <a:ext uri="{FF2B5EF4-FFF2-40B4-BE49-F238E27FC236}">
                <a16:creationId xmlns:a16="http://schemas.microsoft.com/office/drawing/2014/main" id="{75637817-6F5B-6C42-A202-7B2CAB62BF60}"/>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1" name="Title 1">
            <a:extLst>
              <a:ext uri="{FF2B5EF4-FFF2-40B4-BE49-F238E27FC236}">
                <a16:creationId xmlns:a16="http://schemas.microsoft.com/office/drawing/2014/main" id="{5556198E-7F92-C94D-A625-329357AE6861}"/>
              </a:ext>
            </a:extLst>
          </p:cNvPr>
          <p:cNvSpPr txBox="1">
            <a:spLocks/>
          </p:cNvSpPr>
          <p:nvPr userDrawn="1"/>
        </p:nvSpPr>
        <p:spPr bwMode="gray">
          <a:xfrm>
            <a:off x="786206" y="217970"/>
            <a:ext cx="2498764" cy="23511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9D1D3048-3901-DB46-A019-4B036F670EA4}"/>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43" name="Straight Connector 42">
            <a:extLst>
              <a:ext uri="{FF2B5EF4-FFF2-40B4-BE49-F238E27FC236}">
                <a16:creationId xmlns:a16="http://schemas.microsoft.com/office/drawing/2014/main" id="{B660EFA6-F026-1C4F-A826-C087F3E598F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23">
            <a:extLst>
              <a:ext uri="{FF2B5EF4-FFF2-40B4-BE49-F238E27FC236}">
                <a16:creationId xmlns:a16="http://schemas.microsoft.com/office/drawing/2014/main" id="{47BB770F-4E2B-0C40-B174-0CF5BE26A617}"/>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5" name="Text Placeholder 23">
            <a:extLst>
              <a:ext uri="{FF2B5EF4-FFF2-40B4-BE49-F238E27FC236}">
                <a16:creationId xmlns:a16="http://schemas.microsoft.com/office/drawing/2014/main" id="{FDC80D67-1005-F94C-BF3E-5655CE66CE54}"/>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grpSp>
        <p:nvGrpSpPr>
          <p:cNvPr id="16" name="Group 1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7" name="Freeform 1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3" name="Chart Placeholder 2"/>
          <p:cNvSpPr>
            <a:spLocks noGrp="1"/>
          </p:cNvSpPr>
          <p:nvPr>
            <p:ph type="chart" sz="quarter" idx="18" hasCustomPrompt="1"/>
          </p:nvPr>
        </p:nvSpPr>
        <p:spPr>
          <a:xfrm>
            <a:off x="4108887" y="1842436"/>
            <a:ext cx="4657725" cy="2819400"/>
          </a:xfrm>
          <a:prstGeom prst="rect">
            <a:avLst/>
          </a:prstGeom>
        </p:spPr>
        <p:txBody>
          <a:bodyPr/>
          <a:lstStyle>
            <a:lvl1pPr marL="0" indent="0">
              <a:buFontTx/>
              <a:buNone/>
              <a:defRPr sz="800">
                <a:solidFill>
                  <a:schemeClr val="bg1"/>
                </a:solidFill>
                <a:latin typeface="+mj-lt"/>
              </a:defRPr>
            </a:lvl1pPr>
          </a:lstStyle>
          <a:p>
            <a:r>
              <a:rPr lang="en-GB" sz="800" dirty="0">
                <a:latin typeface="+mj-lt"/>
              </a:rPr>
              <a:t>Click icon to insert chart</a:t>
            </a:r>
            <a:endParaRPr lang="en-GB" dirty="0"/>
          </a:p>
        </p:txBody>
      </p:sp>
    </p:spTree>
    <p:extLst>
      <p:ext uri="{BB962C8B-B14F-4D97-AF65-F5344CB8AC3E}">
        <p14:creationId xmlns:p14="http://schemas.microsoft.com/office/powerpoint/2010/main" val="406681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492">
          <p15:clr>
            <a:srgbClr val="FBAE40"/>
          </p15:clr>
        </p15:guide>
        <p15:guide id="4" orient="horz" pos="60">
          <p15:clr>
            <a:srgbClr val="FBAE40"/>
          </p15:clr>
        </p15:guide>
        <p15:guide id="5" orient="horz" pos="482">
          <p15:clr>
            <a:srgbClr val="FBAE40"/>
          </p15:clr>
        </p15:guide>
        <p15:guide id="6" orient="horz" pos="1169">
          <p15:clr>
            <a:srgbClr val="FBAE40"/>
          </p15:clr>
        </p15:guide>
        <p15:guide id="7" pos="2127">
          <p15:clr>
            <a:srgbClr val="FBAE40"/>
          </p15:clr>
        </p15:guide>
        <p15:guide id="8" pos="5090">
          <p15:clr>
            <a:srgbClr val="FBAE40"/>
          </p15:clr>
        </p15:guide>
        <p15:guide id="9" orient="horz" pos="87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5.xml"/><Relationship Id="rId4" Type="http://schemas.microsoft.com/office/2007/relationships/hdphoto" Target="../media/hdphoto1.wdp"/></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2.xml"/><Relationship Id="rId7" Type="http://schemas.microsoft.com/office/2007/relationships/hdphoto" Target="../media/hdphoto3.wdp"/><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22.png"/><Relationship Id="rId5" Type="http://schemas.openxmlformats.org/officeDocument/2006/relationships/theme" Target="../theme/theme6.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6.png"/><Relationship Id="rId5" Type="http://schemas.openxmlformats.org/officeDocument/2006/relationships/theme" Target="../theme/theme7.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3868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97" r:id="rId3"/>
    <p:sldLayoutId id="2147483671" r:id="rId4"/>
  </p:sldLayoutIdLst>
  <p:hf hdr="0" dt="0"/>
  <p:txStyles>
    <p:titleStyle>
      <a:lvl1pPr algn="l" defTabSz="685800" rtl="0" eaLnBrk="1" latinLnBrk="0" hangingPunct="1">
        <a:spcBef>
          <a:spcPct val="0"/>
        </a:spcBef>
        <a:buNone/>
        <a:defRPr sz="1350" kern="1200">
          <a:solidFill>
            <a:srgbClr val="561F67"/>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spcBef>
          <a:spcPts val="900"/>
        </a:spcBef>
        <a:spcAft>
          <a:spcPts val="750"/>
        </a:spcAft>
        <a:buFont typeface="Arial" panose="020B0604020202020204" pitchFamily="34" charset="0"/>
        <a:buNone/>
        <a:defRPr sz="1050" kern="1200">
          <a:solidFill>
            <a:srgbClr val="561F67"/>
          </a:solidFill>
          <a:latin typeface="Arial" panose="020B0604020202020204" pitchFamily="34" charset="0"/>
          <a:ea typeface="+mn-ea"/>
          <a:cs typeface="Arial" panose="020B0604020202020204" pitchFamily="34" charset="0"/>
        </a:defRPr>
      </a:lvl1pPr>
      <a:lvl2pPr marL="135731" indent="-135731" algn="l" defTabSz="685800" rtl="0" eaLnBrk="1" latinLnBrk="0" hangingPunct="1">
        <a:spcBef>
          <a:spcPts val="0"/>
        </a:spcBef>
        <a:spcAft>
          <a:spcPts val="225"/>
        </a:spcAft>
        <a:buFont typeface="Arial" panose="020B0604020202020204" pitchFamily="34" charset="0"/>
        <a:buChar char="•"/>
        <a:defRPr sz="1050" kern="1200">
          <a:solidFill>
            <a:srgbClr val="272727"/>
          </a:solidFill>
          <a:latin typeface="Arial" panose="020B0604020202020204" pitchFamily="34" charset="0"/>
          <a:ea typeface="+mn-ea"/>
          <a:cs typeface="Arial" panose="020B0604020202020204" pitchFamily="34" charset="0"/>
        </a:defRPr>
      </a:lvl2pPr>
      <a:lvl3pPr marL="271463"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3pPr>
      <a:lvl4pPr marL="407194"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4pPr>
      <a:lvl5pPr marL="407194"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5pPr>
      <a:lvl6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6pPr>
      <a:lvl7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7pPr>
      <a:lvl8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8pPr>
      <a:lvl9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47441D-4296-BE4D-9D65-EBA7847D01B5}"/>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Round Single Corner Rectangle 37">
            <a:extLst>
              <a:ext uri="{FF2B5EF4-FFF2-40B4-BE49-F238E27FC236}">
                <a16:creationId xmlns:a16="http://schemas.microsoft.com/office/drawing/2014/main" id="{B3D3F71D-FB3F-6B4F-AF1D-56F1C0190F6F}"/>
              </a:ext>
            </a:extLst>
          </p:cNvPr>
          <p:cNvSpPr/>
          <p:nvPr userDrawn="1"/>
        </p:nvSpPr>
        <p:spPr>
          <a:xfrm>
            <a:off x="0" y="0"/>
            <a:ext cx="9144000" cy="5143500"/>
          </a:xfrm>
          <a:prstGeom prst="round1Rect">
            <a:avLst>
              <a:gd name="adj" fmla="val 0"/>
            </a:avLst>
          </a:prstGeom>
          <a:gradFill>
            <a:gsLst>
              <a:gs pos="0">
                <a:schemeClr val="accent2">
                  <a:alpha val="85000"/>
                </a:schemeClr>
              </a:gs>
              <a:gs pos="99000">
                <a:schemeClr val="accent5">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334528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4126EE3-BC3C-BA4C-A896-7C682BCA946D}"/>
              </a:ext>
            </a:extLst>
          </p:cNvPr>
          <p:cNvPicPr>
            <a:picLocks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0" y="398"/>
            <a:ext cx="9144000" cy="514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Single Corner Rectangle 37">
            <a:extLst>
              <a:ext uri="{FF2B5EF4-FFF2-40B4-BE49-F238E27FC236}">
                <a16:creationId xmlns:a16="http://schemas.microsoft.com/office/drawing/2014/main" id="{B3D3F71D-FB3F-6B4F-AF1D-56F1C0190F6F}"/>
              </a:ext>
            </a:extLst>
          </p:cNvPr>
          <p:cNvSpPr/>
          <p:nvPr userDrawn="1"/>
        </p:nvSpPr>
        <p:spPr>
          <a:xfrm>
            <a:off x="0" y="0"/>
            <a:ext cx="9144000" cy="5143500"/>
          </a:xfrm>
          <a:prstGeom prst="round1Rect">
            <a:avLst>
              <a:gd name="adj" fmla="val 0"/>
            </a:avLst>
          </a:prstGeom>
          <a:gradFill>
            <a:gsLst>
              <a:gs pos="0">
                <a:schemeClr val="accent2">
                  <a:alpha val="85000"/>
                </a:schemeClr>
              </a:gs>
              <a:gs pos="99000">
                <a:schemeClr val="accent5">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96106813"/>
      </p:ext>
    </p:extLst>
  </p:cSld>
  <p:clrMap bg1="lt1" tx1="dk1" bg2="lt2" tx2="dk2" accent1="accent1" accent2="accent2" accent3="accent3" accent4="accent4" accent5="accent5" accent6="accent6" hlink="hlink" folHlink="folHlink"/>
  <p:sldLayoutIdLst>
    <p:sldLayoutId id="2147483707"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431057"/>
      </p:ext>
    </p:extLst>
  </p:cSld>
  <p:clrMap bg1="lt1" tx1="dk1" bg2="lt2" tx2="dk2" accent1="accent1" accent2="accent2" accent3="accent3" accent4="accent4" accent5="accent5" accent6="accent6" hlink="hlink" folHlink="folHlink"/>
  <p:sldLayoutIdLst>
    <p:sldLayoutId id="2147483675" r:id="rId1"/>
    <p:sldLayoutId id="2147483725" r:id="rId2"/>
    <p:sldLayoutId id="2147483678" r:id="rId3"/>
    <p:sldLayoutId id="2147483679" r:id="rId4"/>
    <p:sldLayoutId id="2147483681" r:id="rId5"/>
    <p:sldLayoutId id="2147483680" r:id="rId6"/>
    <p:sldLayoutId id="2147483683" r:id="rId7"/>
    <p:sldLayoutId id="2147483726" r:id="rId8"/>
    <p:sldLayoutId id="2147483727" r:id="rId9"/>
    <p:sldLayoutId id="2147483728" r:id="rId10"/>
    <p:sldLayoutId id="2147483684" r:id="rId11"/>
    <p:sldLayoutId id="2147483713" r:id="rId12"/>
    <p:sldLayoutId id="2147483686" r:id="rId13"/>
    <p:sldLayoutId id="2147483687" r:id="rId14"/>
    <p:sldLayoutId id="2147483732" r:id="rId15"/>
    <p:sldLayoutId id="2147483731" r:id="rId16"/>
    <p:sldLayoutId id="2147483716" r:id="rId17"/>
    <p:sldLayoutId id="2147483724" r:id="rId18"/>
    <p:sldLayoutId id="2147483688" r:id="rId19"/>
    <p:sldLayoutId id="2147483685" r:id="rId20"/>
    <p:sldLayoutId id="2147483708" r:id="rId21"/>
    <p:sldLayoutId id="2147483689" r:id="rId22"/>
    <p:sldLayoutId id="2147483698" r:id="rId23"/>
    <p:sldLayoutId id="2147483714" r:id="rId24"/>
    <p:sldLayoutId id="2147483730" r:id="rId25"/>
    <p:sldLayoutId id="2147483702"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56573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3" r:id="rId4"/>
    <p:sldLayoutId id="2147483744" r:id="rId5"/>
    <p:sldLayoutId id="214748374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descr="people sitting on chairs near tables during daytime">
            <a:extLst>
              <a:ext uri="{FF2B5EF4-FFF2-40B4-BE49-F238E27FC236}">
                <a16:creationId xmlns:a16="http://schemas.microsoft.com/office/drawing/2014/main" id="{6FE80F21-B120-7C43-A7CA-413D3FDB1B11}"/>
              </a:ext>
            </a:extLst>
          </p:cNvPr>
          <p:cNvPicPr>
            <a:picLocks noChangeAspect="1" noChangeArrowheads="1"/>
          </p:cNvPicPr>
          <p:nvPr userDrawn="1"/>
        </p:nvPicPr>
        <p:blipFill rotWithShape="1">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bwMode="auto">
          <a:xfrm>
            <a:off x="0" y="2571750"/>
            <a:ext cx="9144000" cy="2571749"/>
          </a:xfrm>
          <a:prstGeom prst="rect">
            <a:avLst/>
          </a:prstGeom>
          <a:noFill/>
          <a:extLst>
            <a:ext uri="{909E8E84-426E-40DD-AFC4-6F175D3DCCD1}">
              <a14:hiddenFill xmlns:a14="http://schemas.microsoft.com/office/drawing/2010/main">
                <a:solidFill>
                  <a:srgbClr val="FFFFFF"/>
                </a:solidFill>
              </a14:hiddenFill>
            </a:ext>
          </a:extLst>
        </p:spPr>
      </p:pic>
      <p:sp>
        <p:nvSpPr>
          <p:cNvPr id="5" name="Shape 24">
            <a:extLst>
              <a:ext uri="{FF2B5EF4-FFF2-40B4-BE49-F238E27FC236}">
                <a16:creationId xmlns:a16="http://schemas.microsoft.com/office/drawing/2014/main" id="{24C96DEE-FA26-274E-9B28-291A4B2726D2}"/>
              </a:ext>
            </a:extLst>
          </p:cNvPr>
          <p:cNvSpPr/>
          <p:nvPr userDrawn="1"/>
        </p:nvSpPr>
        <p:spPr>
          <a:xfrm>
            <a:off x="0" y="2571750"/>
            <a:ext cx="9144000" cy="2571750"/>
          </a:xfrm>
          <a:prstGeom prst="rect">
            <a:avLst/>
          </a:prstGeom>
          <a:gradFill>
            <a:gsLst>
              <a:gs pos="0">
                <a:srgbClr val="53585F">
                  <a:alpha val="75000"/>
                </a:srgbClr>
              </a:gs>
              <a:gs pos="99000">
                <a:srgbClr val="232327">
                  <a:alpha val="75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pic>
        <p:nvPicPr>
          <p:cNvPr id="6" name="Picture 5" descr="Price Bailey logo"/>
          <p:cNvPicPr>
            <a:picLocks noChangeAspect="1"/>
          </p:cNvPicPr>
          <p:nvPr userDrawn="1"/>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151026415"/>
      </p:ext>
    </p:extLst>
  </p:cSld>
  <p:clrMap bg1="lt1" tx1="dk1" bg2="lt2" tx2="dk2" accent1="accent1" accent2="accent2" accent3="accent3" accent4="accent4" accent5="accent5" accent6="accent6" hlink="hlink" folHlink="folHlink"/>
  <p:sldLayoutIdLst>
    <p:sldLayoutId id="2147483700" r:id="rId1"/>
    <p:sldLayoutId id="2147483729" r:id="rId2"/>
    <p:sldLayoutId id="2147483715" r:id="rId3"/>
    <p:sldLayoutId id="214748370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4126EE3-BC3C-BA4C-A896-7C682BCA946D}"/>
              </a:ext>
            </a:extLst>
          </p:cNvPr>
          <p:cNvPicPr>
            <a:picLocks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0" y="398"/>
            <a:ext cx="9144000" cy="514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Single Corner Rectangle 37">
            <a:extLst>
              <a:ext uri="{FF2B5EF4-FFF2-40B4-BE49-F238E27FC236}">
                <a16:creationId xmlns:a16="http://schemas.microsoft.com/office/drawing/2014/main" id="{B3D3F71D-FB3F-6B4F-AF1D-56F1C0190F6F}"/>
              </a:ext>
            </a:extLst>
          </p:cNvPr>
          <p:cNvSpPr/>
          <p:nvPr userDrawn="1"/>
        </p:nvSpPr>
        <p:spPr>
          <a:xfrm>
            <a:off x="0" y="0"/>
            <a:ext cx="9144000" cy="5143500"/>
          </a:xfrm>
          <a:prstGeom prst="round1Rect">
            <a:avLst>
              <a:gd name="adj" fmla="val 0"/>
            </a:avLst>
          </a:prstGeom>
          <a:gradFill>
            <a:gsLst>
              <a:gs pos="0">
                <a:schemeClr val="accent2">
                  <a:alpha val="85000"/>
                </a:schemeClr>
              </a:gs>
              <a:gs pos="99000">
                <a:schemeClr val="accent5">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6298156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HR/Employment Law update October </a:t>
            </a:r>
            <a:r>
              <a:rPr lang="en-GB" dirty="0" smtClean="0"/>
              <a:t>2022</a:t>
            </a:r>
          </a:p>
          <a:p>
            <a:endParaRPr lang="en-GB" dirty="0" smtClean="0"/>
          </a:p>
          <a:p>
            <a:endParaRPr lang="en-GB" dirty="0"/>
          </a:p>
          <a:p>
            <a:r>
              <a:rPr lang="en-GB" sz="1400" dirty="0" smtClean="0"/>
              <a:t>Presented by</a:t>
            </a:r>
          </a:p>
          <a:p>
            <a:r>
              <a:rPr lang="en-GB" sz="1400" dirty="0" smtClean="0"/>
              <a:t>Claire Berry and Joanna Smye</a:t>
            </a:r>
            <a:endParaRPr lang="en-GB" sz="1400" dirty="0"/>
          </a:p>
        </p:txBody>
      </p:sp>
    </p:spTree>
    <p:extLst>
      <p:ext uri="{BB962C8B-B14F-4D97-AF65-F5344CB8AC3E}">
        <p14:creationId xmlns:p14="http://schemas.microsoft.com/office/powerpoint/2010/main" val="117625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8"/>
          </p:nvPr>
        </p:nvSpPr>
        <p:spPr>
          <a:xfrm>
            <a:off x="6932579" y="771968"/>
            <a:ext cx="1461215" cy="584775"/>
          </a:xfrm>
        </p:spPr>
        <p:txBody>
          <a:bodyPr/>
          <a:lstStyle/>
          <a:p>
            <a:r>
              <a:rPr lang="en-GB" sz="1800" b="1" dirty="0">
                <a:latin typeface="+mj-lt"/>
                <a:ea typeface="Calibri" panose="020F0502020204030204" pitchFamily="34" charset="0"/>
                <a:cs typeface="Calibri" panose="020F0502020204030204" pitchFamily="34" charset="0"/>
              </a:rPr>
              <a:t>Key points to take away from this case</a:t>
            </a:r>
            <a:endParaRPr lang="en-GB" sz="1800" dirty="0">
              <a:latin typeface="+mj-lt"/>
              <a:ea typeface="Calibri" panose="020F0502020204030204" pitchFamily="34" charset="0"/>
              <a:cs typeface="Times New Roman" panose="02020603050405020304" pitchFamily="18" charset="0"/>
            </a:endParaRPr>
          </a:p>
        </p:txBody>
      </p:sp>
      <p:sp>
        <p:nvSpPr>
          <p:cNvPr id="11" name="Text Placeholder 10"/>
          <p:cNvSpPr>
            <a:spLocks noGrp="1"/>
          </p:cNvSpPr>
          <p:nvPr>
            <p:ph type="body" sz="quarter" idx="17"/>
          </p:nvPr>
        </p:nvSpPr>
        <p:spPr>
          <a:xfrm>
            <a:off x="241200" y="657843"/>
            <a:ext cx="5583657" cy="4225442"/>
          </a:xfrm>
        </p:spPr>
        <p:txBody>
          <a:bodyPr/>
          <a:lstStyle/>
          <a:p>
            <a:pPr marL="0" indent="0" algn="just">
              <a:lnSpc>
                <a:spcPct val="107000"/>
              </a:lnSpc>
              <a:buNone/>
            </a:pPr>
            <a:endParaRPr lang="en-GB" sz="1800" dirty="0">
              <a:solidFill>
                <a:schemeClr val="accent3"/>
              </a:solidFill>
            </a:endParaRPr>
          </a:p>
          <a:p>
            <a:pPr algn="just">
              <a:lnSpc>
                <a:spcPct val="107000"/>
              </a:lnSpc>
            </a:pPr>
            <a:r>
              <a:rPr lang="en-GB"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The </a:t>
            </a:r>
            <a:r>
              <a:rPr lang="en-GB"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impact of this case is on workers who do not have predictable </a:t>
            </a:r>
            <a:r>
              <a:rPr lang="en-GB"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hours. Even though holiday accrues at 5.6 weeks per year for everyone, </a:t>
            </a:r>
            <a:r>
              <a:rPr lang="en-GB"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 part-year worker </a:t>
            </a:r>
            <a:r>
              <a:rPr lang="en-GB"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with fixed/predictable </a:t>
            </a:r>
            <a:r>
              <a:rPr lang="en-GB"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hours </a:t>
            </a:r>
            <a:r>
              <a:rPr lang="en-GB"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normally has annualised pay and </a:t>
            </a:r>
            <a:r>
              <a:rPr lang="en-GB"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so holiday pay </a:t>
            </a:r>
            <a:r>
              <a:rPr lang="en-GB"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for each week is easy to calculate. </a:t>
            </a:r>
          </a:p>
          <a:p>
            <a:pPr algn="just">
              <a:lnSpc>
                <a:spcPct val="107000"/>
              </a:lnSpc>
            </a:pPr>
            <a:r>
              <a:rPr lang="en-GB"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The types of workers impacted are likely to be those working in sectors with seasonal variations, like hospitality</a:t>
            </a:r>
            <a:r>
              <a:rPr lang="en-GB"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t>
            </a:r>
            <a:r>
              <a:rPr lang="en-GB"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 or in schools and academies where someone’s hours vary according to demand. </a:t>
            </a:r>
          </a:p>
          <a:p>
            <a:pPr algn="just">
              <a:lnSpc>
                <a:spcPct val="107000"/>
              </a:lnSpc>
            </a:pPr>
            <a:r>
              <a:rPr lang="en-GB" sz="1400" dirty="0" smtClean="0">
                <a:solidFill>
                  <a:srgbClr val="000000"/>
                </a:solidFill>
                <a:ea typeface="Calibri" panose="020F0502020204030204" pitchFamily="34" charset="0"/>
                <a:cs typeface="Calibri" panose="020F0502020204030204" pitchFamily="34" charset="0"/>
              </a:rPr>
              <a:t>If </a:t>
            </a:r>
            <a:r>
              <a:rPr lang="en-GB" sz="1400" dirty="0">
                <a:solidFill>
                  <a:srgbClr val="000000"/>
                </a:solidFill>
                <a:ea typeface="Calibri" panose="020F0502020204030204" pitchFamily="34" charset="0"/>
                <a:cs typeface="Calibri" panose="020F0502020204030204" pitchFamily="34" charset="0"/>
              </a:rPr>
              <a:t>you have used the 12.07% method for zero hours </a:t>
            </a:r>
            <a:r>
              <a:rPr lang="en-GB" sz="1400" dirty="0" smtClean="0">
                <a:solidFill>
                  <a:srgbClr val="000000"/>
                </a:solidFill>
                <a:ea typeface="Calibri" panose="020F0502020204030204" pitchFamily="34" charset="0"/>
                <a:cs typeface="Calibri" panose="020F0502020204030204" pitchFamily="34" charset="0"/>
              </a:rPr>
              <a:t>or variable hours workers</a:t>
            </a:r>
            <a:r>
              <a:rPr lang="en-GB" sz="1400" dirty="0">
                <a:solidFill>
                  <a:srgbClr val="000000"/>
                </a:solidFill>
                <a:ea typeface="Calibri" panose="020F0502020204030204" pitchFamily="34" charset="0"/>
                <a:cs typeface="Calibri" panose="020F0502020204030204" pitchFamily="34" charset="0"/>
              </a:rPr>
              <a:t>, our advice is to conduct an internal audit to assess potential liability. Provided that under-payment of holiday is rectified going forward, then after the limitation period has passed, employees will be time-barred from making claims for historic underpayment of holiday pay.</a:t>
            </a:r>
            <a:endParaRPr lang="en-GB" sz="1400" dirty="0">
              <a:cs typeface="Calibri" panose="020F0502020204030204" pitchFamily="34" charset="0"/>
            </a:endParaRPr>
          </a:p>
        </p:txBody>
      </p:sp>
      <p:sp>
        <p:nvSpPr>
          <p:cNvPr id="2" name="Rectangle 1"/>
          <p:cNvSpPr/>
          <p:nvPr/>
        </p:nvSpPr>
        <p:spPr>
          <a:xfrm>
            <a:off x="241200" y="587302"/>
            <a:ext cx="5583657" cy="369332"/>
          </a:xfrm>
          <a:prstGeom prst="rect">
            <a:avLst/>
          </a:prstGeom>
        </p:spPr>
        <p:txBody>
          <a:bodyPr wrap="square">
            <a:spAutoFit/>
          </a:bodyPr>
          <a:lstStyle/>
          <a:p>
            <a:r>
              <a:rPr lang="en-GB" dirty="0">
                <a:solidFill>
                  <a:schemeClr val="accent3"/>
                </a:solidFill>
                <a:latin typeface="+mj-lt"/>
              </a:rPr>
              <a:t>Impact</a:t>
            </a:r>
            <a:endParaRPr lang="en-GB" dirty="0">
              <a:latin typeface="+mj-lt"/>
            </a:endParaRPr>
          </a:p>
        </p:txBody>
      </p:sp>
    </p:spTree>
    <p:extLst>
      <p:ext uri="{BB962C8B-B14F-4D97-AF65-F5344CB8AC3E}">
        <p14:creationId xmlns:p14="http://schemas.microsoft.com/office/powerpoint/2010/main" val="932843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48464"/>
            <a:ext cx="9143999" cy="2093372"/>
          </a:xfrm>
        </p:spPr>
        <p:txBody>
          <a:bodyPr/>
          <a:lstStyle/>
          <a:p>
            <a:endParaRPr lang="en-GB" dirty="0" smtClean="0"/>
          </a:p>
          <a:p>
            <a:endParaRPr lang="en-GB" dirty="0"/>
          </a:p>
          <a:p>
            <a:r>
              <a:rPr lang="en-GB" sz="9600" dirty="0" smtClean="0"/>
              <a:t>?</a:t>
            </a:r>
            <a:endParaRPr lang="en-GB" sz="9600" dirty="0"/>
          </a:p>
        </p:txBody>
      </p:sp>
    </p:spTree>
    <p:extLst>
      <p:ext uri="{BB962C8B-B14F-4D97-AF65-F5344CB8AC3E}">
        <p14:creationId xmlns:p14="http://schemas.microsoft.com/office/powerpoint/2010/main" val="88670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C87D4-4984-4D1A-896D-EC9402159981}"/>
              </a:ext>
            </a:extLst>
          </p:cNvPr>
          <p:cNvSpPr>
            <a:spLocks noGrp="1"/>
          </p:cNvSpPr>
          <p:nvPr>
            <p:ph type="body" sz="quarter" idx="10"/>
          </p:nvPr>
        </p:nvSpPr>
        <p:spPr/>
        <p:txBody>
          <a:bodyPr/>
          <a:lstStyle/>
          <a:p>
            <a:endParaRPr lang="en-GB" dirty="0"/>
          </a:p>
          <a:p>
            <a:endParaRPr lang="en-GB" dirty="0"/>
          </a:p>
          <a:p>
            <a:r>
              <a:rPr lang="en-GB" dirty="0"/>
              <a:t> </a:t>
            </a:r>
          </a:p>
          <a:p>
            <a:endParaRPr lang="en-GB" dirty="0"/>
          </a:p>
        </p:txBody>
      </p:sp>
      <p:sp>
        <p:nvSpPr>
          <p:cNvPr id="9" name="TextBox 8">
            <a:extLst>
              <a:ext uri="{FF2B5EF4-FFF2-40B4-BE49-F238E27FC236}">
                <a16:creationId xmlns:a16="http://schemas.microsoft.com/office/drawing/2014/main" id="{A3F40806-FE8B-46CE-8416-8D9B6DC160E9}"/>
              </a:ext>
            </a:extLst>
          </p:cNvPr>
          <p:cNvSpPr txBox="1"/>
          <p:nvPr/>
        </p:nvSpPr>
        <p:spPr>
          <a:xfrm>
            <a:off x="388308" y="-4160475"/>
            <a:ext cx="8350880" cy="577209"/>
          </a:xfrm>
          <a:prstGeom prst="rect">
            <a:avLst/>
          </a:prstGeom>
          <a:noFill/>
        </p:spPr>
        <p:txBody>
          <a:bodyPr wrap="square">
            <a:spAutoFit/>
          </a:bodyPr>
          <a:lstStyle/>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200" dirty="0"/>
          </a:p>
        </p:txBody>
      </p:sp>
      <p:sp>
        <p:nvSpPr>
          <p:cNvPr id="11" name="TextBox 10">
            <a:extLst>
              <a:ext uri="{FF2B5EF4-FFF2-40B4-BE49-F238E27FC236}">
                <a16:creationId xmlns:a16="http://schemas.microsoft.com/office/drawing/2014/main" id="{D18053F3-F9E7-4374-AB98-6B8CA959256D}"/>
              </a:ext>
            </a:extLst>
          </p:cNvPr>
          <p:cNvSpPr txBox="1"/>
          <p:nvPr/>
        </p:nvSpPr>
        <p:spPr>
          <a:xfrm>
            <a:off x="433688" y="453970"/>
            <a:ext cx="3231532" cy="2577244"/>
          </a:xfrm>
          <a:prstGeom prst="rect">
            <a:avLst/>
          </a:prstGeom>
          <a:noFill/>
        </p:spPr>
        <p:txBody>
          <a:bodyPr wrap="square">
            <a:spAutoFit/>
          </a:bodyPr>
          <a:lstStyle/>
          <a:p>
            <a:pPr>
              <a:lnSpc>
                <a:spcPct val="107000"/>
              </a:lnSpc>
              <a:spcAft>
                <a:spcPts val="800"/>
              </a:spcAft>
            </a:pPr>
            <a:r>
              <a:rPr lang="en-GB" b="1" dirty="0" smtClean="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LONG COVID</a:t>
            </a:r>
            <a:endParaRPr lang="en-GB"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Circumstances </a:t>
            </a:r>
            <a:r>
              <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when long COVID may be considered a disability under the Equality Act 2010</a:t>
            </a:r>
          </a:p>
          <a:p>
            <a:pPr>
              <a:lnSpc>
                <a:spcPct val="107000"/>
              </a:lnSpc>
              <a:spcAft>
                <a:spcPts val="800"/>
              </a:spcAft>
            </a:pPr>
            <a:endParaRPr lang="en-GB" sz="1800" b="1" dirty="0" smtClean="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6" name="Rectangle 5"/>
          <p:cNvSpPr/>
          <p:nvPr/>
        </p:nvSpPr>
        <p:spPr>
          <a:xfrm>
            <a:off x="3779520" y="577049"/>
            <a:ext cx="4959668" cy="3803605"/>
          </a:xfrm>
          <a:prstGeom prst="rect">
            <a:avLst/>
          </a:prstGeom>
        </p:spPr>
        <p:txBody>
          <a:bodyPr wrap="square">
            <a:spAutoFit/>
          </a:bodyPr>
          <a:lstStyle/>
          <a:p>
            <a:pPr>
              <a:lnSpc>
                <a:spcPct val="107000"/>
              </a:lnSpc>
              <a:spcAft>
                <a:spcPts val="800"/>
              </a:spcAft>
            </a:pPr>
            <a:r>
              <a:rPr lang="en-GB" b="1"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Burke v Turning Point Scotland. </a:t>
            </a:r>
            <a:r>
              <a:rPr lang="en-GB"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A Scottish Tribunal confirmed that ‘long </a:t>
            </a:r>
            <a:r>
              <a:rPr lang="en-GB" dirty="0" err="1"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Covid</a:t>
            </a:r>
            <a:r>
              <a:rPr lang="en-GB"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 amounted to a disability under the UK Equality Act 2010.</a:t>
            </a:r>
            <a:endParaRPr lang="en-GB" dirty="0">
              <a:solidFill>
                <a:schemeClr val="accent6"/>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smtClean="0">
              <a:solidFill>
                <a:schemeClr val="accent5"/>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b="1"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Background</a:t>
            </a:r>
          </a:p>
          <a:p>
            <a:pPr lvl="0">
              <a:lnSpc>
                <a:spcPct val="107000"/>
              </a:lnSpc>
              <a:spcBef>
                <a:spcPts val="1000"/>
              </a:spcBef>
              <a:spcAft>
                <a:spcPts val="600"/>
              </a:spcAft>
              <a:buClr>
                <a:schemeClr val="accent5"/>
              </a:buCl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A </a:t>
            </a:r>
            <a:r>
              <a:rPr lang="en-GB" sz="1400" dirty="0">
                <a:latin typeface="Calibri Light" panose="020F0302020204030204" pitchFamily="34" charset="0"/>
                <a:ea typeface="Calibri" panose="020F0502020204030204" pitchFamily="34" charset="0"/>
                <a:cs typeface="Calibri Light" panose="020F0302020204030204" pitchFamily="34" charset="0"/>
              </a:rPr>
              <a:t>person is disabled under the Act if they suffer from a physical or mental impairment which has:</a:t>
            </a: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A </a:t>
            </a:r>
            <a:r>
              <a:rPr lang="en-GB" sz="1400" dirty="0">
                <a:latin typeface="Calibri Light" panose="020F0302020204030204" pitchFamily="34" charset="0"/>
                <a:ea typeface="Calibri" panose="020F0502020204030204" pitchFamily="34" charset="0"/>
                <a:cs typeface="Calibri Light" panose="020F0302020204030204" pitchFamily="34" charset="0"/>
              </a:rPr>
              <a:t>substantial (</a:t>
            </a:r>
            <a:r>
              <a:rPr lang="en-GB" sz="1400" dirty="0" err="1">
                <a:latin typeface="Calibri Light" panose="020F0302020204030204" pitchFamily="34" charset="0"/>
                <a:ea typeface="Calibri" panose="020F0502020204030204" pitchFamily="34" charset="0"/>
                <a:cs typeface="Calibri Light" panose="020F0302020204030204" pitchFamily="34" charset="0"/>
              </a:rPr>
              <a:t>ie</a:t>
            </a:r>
            <a:r>
              <a:rPr lang="en-GB" sz="1400" dirty="0">
                <a:latin typeface="Calibri Light" panose="020F0302020204030204" pitchFamily="34" charset="0"/>
                <a:ea typeface="Calibri" panose="020F0502020204030204" pitchFamily="34" charset="0"/>
                <a:cs typeface="Calibri Light" panose="020F0302020204030204" pitchFamily="34" charset="0"/>
              </a:rPr>
              <a:t> more than minor or trivial</a:t>
            </a:r>
            <a:r>
              <a:rPr lang="en-GB" sz="1400" dirty="0" smtClean="0">
                <a:latin typeface="Calibri Light" panose="020F0302020204030204" pitchFamily="34" charset="0"/>
                <a:ea typeface="Calibri" panose="020F0502020204030204" pitchFamily="34" charset="0"/>
                <a:cs typeface="Calibri Light" panose="020F0302020204030204" pitchFamily="34" charset="0"/>
              </a:rPr>
              <a:t>)</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a:latin typeface="Calibri Light" panose="020F0302020204030204" pitchFamily="34" charset="0"/>
                <a:ea typeface="Calibri" panose="020F0502020204030204" pitchFamily="34" charset="0"/>
                <a:cs typeface="Calibri Light" panose="020F0302020204030204" pitchFamily="34" charset="0"/>
              </a:rPr>
              <a:t>L</a:t>
            </a:r>
            <a:r>
              <a:rPr lang="en-GB" sz="1400" dirty="0" smtClean="0">
                <a:latin typeface="Calibri Light" panose="020F0302020204030204" pitchFamily="34" charset="0"/>
                <a:ea typeface="Calibri" panose="020F0502020204030204" pitchFamily="34" charset="0"/>
                <a:cs typeface="Calibri Light" panose="020F0302020204030204" pitchFamily="34" charset="0"/>
              </a:rPr>
              <a:t>ong-term </a:t>
            </a:r>
            <a:r>
              <a:rPr lang="en-GB" sz="1400" dirty="0">
                <a:latin typeface="Calibri Light" panose="020F0302020204030204" pitchFamily="34" charset="0"/>
                <a:ea typeface="Calibri" panose="020F0502020204030204" pitchFamily="34" charset="0"/>
                <a:cs typeface="Calibri Light" panose="020F0302020204030204" pitchFamily="34" charset="0"/>
              </a:rPr>
              <a:t>effect (</a:t>
            </a:r>
            <a:r>
              <a:rPr lang="en-GB" sz="1400" dirty="0" err="1">
                <a:latin typeface="Calibri Light" panose="020F0302020204030204" pitchFamily="34" charset="0"/>
                <a:ea typeface="Calibri" panose="020F0502020204030204" pitchFamily="34" charset="0"/>
                <a:cs typeface="Calibri Light" panose="020F0302020204030204" pitchFamily="34" charset="0"/>
              </a:rPr>
              <a:t>ie</a:t>
            </a:r>
            <a:r>
              <a:rPr lang="en-GB" sz="1400" dirty="0">
                <a:latin typeface="Calibri Light" panose="020F0302020204030204" pitchFamily="34" charset="0"/>
                <a:ea typeface="Calibri" panose="020F0502020204030204" pitchFamily="34" charset="0"/>
                <a:cs typeface="Calibri Light" panose="020F0302020204030204" pitchFamily="34" charset="0"/>
              </a:rPr>
              <a:t> has lasted or is likely to last at least 12 months) on their ability to carry out normal day-to-day activities</a:t>
            </a:r>
            <a:r>
              <a:rPr lang="en-GB" sz="1400" dirty="0" smtClean="0">
                <a:latin typeface="Calibri Light" panose="020F0302020204030204" pitchFamily="34" charset="0"/>
                <a:ea typeface="Calibri" panose="020F0502020204030204" pitchFamily="34" charset="0"/>
                <a:cs typeface="Calibri Light" panose="020F0302020204030204" pitchFamily="34" charset="0"/>
              </a:rPr>
              <a:t>.</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712774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64000" y="3106647"/>
            <a:ext cx="2880000" cy="2036853"/>
          </a:xfrm>
          <a:prstGeom prst="rect">
            <a:avLst/>
          </a:prstGeom>
        </p:spPr>
      </p:pic>
      <p:sp>
        <p:nvSpPr>
          <p:cNvPr id="3" name="Text Placeholder 2"/>
          <p:cNvSpPr>
            <a:spLocks noGrp="1"/>
          </p:cNvSpPr>
          <p:nvPr>
            <p:ph type="body" sz="quarter" idx="16"/>
          </p:nvPr>
        </p:nvSpPr>
        <p:spPr>
          <a:xfrm>
            <a:off x="386536" y="1250094"/>
            <a:ext cx="8653702" cy="3483686"/>
          </a:xfrm>
        </p:spPr>
        <p:txBody>
          <a:bodyPr/>
          <a:lstStyle/>
          <a:p>
            <a:pPr>
              <a:lnSpc>
                <a:spcPct val="107000"/>
              </a:lnSpc>
              <a:spcBef>
                <a:spcPts val="1200"/>
              </a:spcBef>
            </a:pPr>
            <a:r>
              <a:rPr lang="en-GB" sz="1400" dirty="0" smtClean="0">
                <a:ea typeface="Calibri" panose="020F0502020204030204" pitchFamily="34" charset="0"/>
                <a:cs typeface="Times New Roman" panose="02020603050405020304" pitchFamily="18" charset="0"/>
              </a:rPr>
              <a:t>Mr </a:t>
            </a:r>
            <a:r>
              <a:rPr lang="en-GB" sz="1400" dirty="0">
                <a:ea typeface="Calibri" panose="020F0502020204030204" pitchFamily="34" charset="0"/>
                <a:cs typeface="Times New Roman" panose="02020603050405020304" pitchFamily="18" charset="0"/>
              </a:rPr>
              <a:t>Burke was employed as a caretaker by Turning Point Scotland for about 20 years. In November 2020 he tested positive for </a:t>
            </a:r>
            <a:r>
              <a:rPr lang="en-GB" sz="1400" dirty="0" smtClean="0">
                <a:ea typeface="Calibri" panose="020F0502020204030204" pitchFamily="34" charset="0"/>
                <a:cs typeface="Times New Roman" panose="02020603050405020304" pitchFamily="18" charset="0"/>
              </a:rPr>
              <a:t>COVID. </a:t>
            </a:r>
            <a:r>
              <a:rPr lang="en-GB" sz="1400" dirty="0">
                <a:ea typeface="Calibri" panose="020F0502020204030204" pitchFamily="34" charset="0"/>
                <a:cs typeface="Times New Roman" panose="02020603050405020304" pitchFamily="18" charset="0"/>
              </a:rPr>
              <a:t>Initially his symptoms were mild. </a:t>
            </a:r>
          </a:p>
          <a:p>
            <a:pPr>
              <a:lnSpc>
                <a:spcPct val="107000"/>
              </a:lnSpc>
              <a:spcBef>
                <a:spcPts val="1200"/>
              </a:spcBef>
            </a:pPr>
            <a:r>
              <a:rPr lang="en-GB" sz="1400" dirty="0">
                <a:ea typeface="Calibri" panose="020F0502020204030204" pitchFamily="34" charset="0"/>
                <a:cs typeface="Times New Roman" panose="02020603050405020304" pitchFamily="18" charset="0"/>
              </a:rPr>
              <a:t>However, after isolating he developed severe headaches and fatigue. After waking, showering and dressing he had to lie down to recover and struggled standing for long periods. He could not undertake household activities like cooking, ironing and shopping. He experienced joint pain, loss of appetite and inability to concentrate and difficulties sleeping. He also felt unable to socialise</a:t>
            </a:r>
            <a:r>
              <a:rPr lang="en-GB" sz="1400" dirty="0" smtClean="0">
                <a:ea typeface="Calibri" panose="020F0502020204030204" pitchFamily="34" charset="0"/>
                <a:cs typeface="Times New Roman" panose="02020603050405020304" pitchFamily="18" charset="0"/>
              </a:rPr>
              <a:t>.</a:t>
            </a:r>
          </a:p>
          <a:p>
            <a:pPr>
              <a:lnSpc>
                <a:spcPct val="107000"/>
              </a:lnSpc>
              <a:spcBef>
                <a:spcPts val="1200"/>
              </a:spcBef>
            </a:pPr>
            <a:r>
              <a:rPr lang="en-GB" sz="1400" dirty="0" smtClean="0">
                <a:ea typeface="Calibri" panose="020F0502020204030204" pitchFamily="34" charset="0"/>
                <a:cs typeface="Times New Roman" panose="02020603050405020304" pitchFamily="18" charset="0"/>
              </a:rPr>
              <a:t>His symptoms were unpredictable as on some days he felt better than on others. </a:t>
            </a:r>
          </a:p>
          <a:p>
            <a:pPr>
              <a:lnSpc>
                <a:spcPct val="107000"/>
              </a:lnSpc>
              <a:spcBef>
                <a:spcPts val="1200"/>
              </a:spcBef>
            </a:pPr>
            <a:r>
              <a:rPr lang="en-GB" sz="1400" dirty="0" smtClean="0">
                <a:ea typeface="Calibri" panose="020F0502020204030204" pitchFamily="34" charset="0"/>
                <a:cs typeface="Times New Roman" panose="02020603050405020304" pitchFamily="18" charset="0"/>
              </a:rPr>
              <a:t>He obtained fit notes from his GP throughout his absence which quoted</a:t>
            </a:r>
            <a:br>
              <a:rPr lang="en-GB" sz="1400" dirty="0" smtClean="0">
                <a:ea typeface="Calibri" panose="020F0502020204030204" pitchFamily="34" charset="0"/>
                <a:cs typeface="Times New Roman" panose="02020603050405020304" pitchFamily="18" charset="0"/>
              </a:rPr>
            </a:br>
            <a:r>
              <a:rPr lang="en-GB" sz="1400" dirty="0" smtClean="0">
                <a:ea typeface="Calibri" panose="020F0502020204030204" pitchFamily="34" charset="0"/>
                <a:cs typeface="Times New Roman" panose="02020603050405020304" pitchFamily="18" charset="0"/>
              </a:rPr>
              <a:t>‘fatigue’, ‘after effects of long COVID’, and ‘post fatigue syndrome’.</a:t>
            </a:r>
            <a:br>
              <a:rPr lang="en-GB" sz="1400" dirty="0" smtClean="0">
                <a:ea typeface="Calibri" panose="020F0502020204030204" pitchFamily="34" charset="0"/>
                <a:cs typeface="Times New Roman" panose="02020603050405020304" pitchFamily="18" charset="0"/>
              </a:rPr>
            </a:br>
            <a:r>
              <a:rPr lang="en-GB" sz="1400" dirty="0" smtClean="0">
                <a:ea typeface="Calibri" panose="020F0502020204030204" pitchFamily="34" charset="0"/>
                <a:cs typeface="Times New Roman" panose="02020603050405020304" pitchFamily="18" charset="0"/>
              </a:rPr>
              <a:t>Turning Point obtained two occupational health reports which stated that</a:t>
            </a:r>
            <a:br>
              <a:rPr lang="en-GB" sz="1400" dirty="0" smtClean="0">
                <a:ea typeface="Calibri" panose="020F0502020204030204" pitchFamily="34" charset="0"/>
                <a:cs typeface="Times New Roman" panose="02020603050405020304" pitchFamily="18" charset="0"/>
              </a:rPr>
            </a:br>
            <a:r>
              <a:rPr lang="en-GB" sz="1400" dirty="0" smtClean="0">
                <a:ea typeface="Calibri" panose="020F0502020204030204" pitchFamily="34" charset="0"/>
                <a:cs typeface="Times New Roman" panose="02020603050405020304" pitchFamily="18" charset="0"/>
              </a:rPr>
              <a:t>the claimant was fit to return to work. </a:t>
            </a:r>
          </a:p>
          <a:p>
            <a:pPr>
              <a:lnSpc>
                <a:spcPct val="107000"/>
              </a:lnSpc>
              <a:spcBef>
                <a:spcPts val="1200"/>
              </a:spcBef>
            </a:pPr>
            <a:r>
              <a:rPr lang="en-GB" sz="1400" dirty="0" smtClean="0">
                <a:ea typeface="Calibri" panose="020F0502020204030204" pitchFamily="34" charset="0"/>
                <a:cs typeface="Times New Roman" panose="02020603050405020304" pitchFamily="18" charset="0"/>
              </a:rPr>
              <a:t>However relapses in his symptoms meant he did not return and he was</a:t>
            </a:r>
            <a:br>
              <a:rPr lang="en-GB" sz="1400" dirty="0" smtClean="0">
                <a:ea typeface="Calibri" panose="020F0502020204030204" pitchFamily="34" charset="0"/>
                <a:cs typeface="Times New Roman" panose="02020603050405020304" pitchFamily="18" charset="0"/>
              </a:rPr>
            </a:br>
            <a:r>
              <a:rPr lang="en-GB" sz="1400" dirty="0" smtClean="0">
                <a:ea typeface="Calibri" panose="020F0502020204030204" pitchFamily="34" charset="0"/>
                <a:cs typeface="Times New Roman" panose="02020603050405020304" pitchFamily="18" charset="0"/>
              </a:rPr>
              <a:t>dismissed in August 2021 because of ill health. </a:t>
            </a:r>
            <a:endParaRPr lang="en-GB" sz="1400" dirty="0">
              <a:ea typeface="Calibri" panose="020F0502020204030204" pitchFamily="34" charset="0"/>
              <a:cs typeface="Times New Roman" panose="02020603050405020304" pitchFamily="18" charset="0"/>
            </a:endParaRPr>
          </a:p>
          <a:p>
            <a:pPr>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88062" y="596789"/>
            <a:ext cx="8585998" cy="388696"/>
          </a:xfrm>
          <a:prstGeom prst="rect">
            <a:avLst/>
          </a:prstGeom>
        </p:spPr>
        <p:txBody>
          <a:bodyPr wrap="square">
            <a:spAutoFit/>
          </a:bodyPr>
          <a:lstStyle/>
          <a:p>
            <a:pPr algn="just">
              <a:lnSpc>
                <a:spcPct val="107000"/>
              </a:lnSpc>
              <a:spcAft>
                <a:spcPts val="600"/>
              </a:spcAft>
            </a:pPr>
            <a:r>
              <a:rPr lang="en-GB" dirty="0">
                <a:solidFill>
                  <a:schemeClr val="accent3"/>
                </a:solidFill>
                <a:latin typeface="+mj-lt"/>
              </a:rPr>
              <a:t>Facts of the case (Burke v Turning Point </a:t>
            </a:r>
            <a:r>
              <a:rPr lang="en-GB" dirty="0" smtClean="0">
                <a:solidFill>
                  <a:schemeClr val="accent3"/>
                </a:solidFill>
                <a:latin typeface="+mj-lt"/>
              </a:rPr>
              <a:t>Scotland)</a:t>
            </a:r>
            <a:endParaRPr lang="en-GB" dirty="0">
              <a:solidFill>
                <a:schemeClr val="accent3"/>
              </a:solidFill>
              <a:latin typeface="+mj-lt"/>
            </a:endParaRPr>
          </a:p>
        </p:txBody>
      </p:sp>
    </p:spTree>
    <p:extLst>
      <p:ext uri="{BB962C8B-B14F-4D97-AF65-F5344CB8AC3E}">
        <p14:creationId xmlns:p14="http://schemas.microsoft.com/office/powerpoint/2010/main" val="3556518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DFE77F-EB20-4630-8DC2-1E95A3857B32}"/>
              </a:ext>
            </a:extLst>
          </p:cNvPr>
          <p:cNvSpPr>
            <a:spLocks noGrp="1"/>
          </p:cNvSpPr>
          <p:nvPr>
            <p:ph type="body" sz="quarter" idx="10"/>
          </p:nvPr>
        </p:nvSpPr>
        <p:spPr>
          <a:prstGeom prst="rect">
            <a:avLst/>
          </a:prstGeo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9828AC31-37DF-46EC-A953-36696833F249}"/>
              </a:ext>
            </a:extLst>
          </p:cNvPr>
          <p:cNvSpPr txBox="1"/>
          <p:nvPr/>
        </p:nvSpPr>
        <p:spPr>
          <a:xfrm>
            <a:off x="414248" y="1112640"/>
            <a:ext cx="8152010" cy="3718454"/>
          </a:xfrm>
          <a:prstGeom prst="rect">
            <a:avLst/>
          </a:prstGeom>
          <a:noFill/>
        </p:spPr>
        <p:txBody>
          <a:bodyPr wrap="square">
            <a:spAutoFit/>
          </a:bodyPr>
          <a:lstStyle/>
          <a:p>
            <a:pPr>
              <a:lnSpc>
                <a:spcPct val="107000"/>
              </a:lnSpc>
              <a:spcAft>
                <a:spcPts val="800"/>
              </a:spcAft>
            </a:pPr>
            <a:r>
              <a:rPr lang="en-GB" dirty="0" smtClean="0">
                <a:solidFill>
                  <a:schemeClr val="bg1"/>
                </a:solidFill>
                <a:latin typeface="+mj-lt"/>
                <a:ea typeface="Calibri" panose="020F0502020204030204" pitchFamily="34" charset="0"/>
                <a:cs typeface="Times New Roman" panose="02020603050405020304" pitchFamily="18" charset="0"/>
              </a:rPr>
              <a:t>What did the Employment Tribunal find?</a:t>
            </a:r>
            <a:endParaRPr lang="en-GB" dirty="0">
              <a:solidFill>
                <a:schemeClr val="bg1"/>
              </a:solidFill>
              <a:latin typeface="+mj-lt"/>
              <a:ea typeface="Calibri" panose="020F0502020204030204" pitchFamily="34" charset="0"/>
              <a:cs typeface="Times New Roman" panose="02020603050405020304" pitchFamily="18" charset="0"/>
            </a:endParaRPr>
          </a:p>
          <a:p>
            <a:pPr lvl="0" algn="just">
              <a:lnSpc>
                <a:spcPct val="107000"/>
              </a:lnSpc>
            </a:pPr>
            <a:endParaRPr lang="en-GB"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07000"/>
              </a:lnSpc>
              <a:buFont typeface="Wingdings" panose="05000000000000000000" pitchFamily="2" charset="2"/>
              <a:buChar char="§"/>
            </a:pPr>
            <a:r>
              <a:rPr lang="en-GB" sz="1400" dirty="0">
                <a:solidFill>
                  <a:schemeClr val="bg1"/>
                </a:solidFill>
                <a:latin typeface="+mj-lt"/>
                <a:ea typeface="Calibri" panose="020F0502020204030204" pitchFamily="34" charset="0"/>
                <a:cs typeface="Calibri" panose="020F0502020204030204" pitchFamily="34" charset="0"/>
              </a:rPr>
              <a:t>Mr Burke had a physical impairment (long COVID/ post-viral fatigue syndrome) and his fluctuating symptoms were consistent with a June 2021 TUC report regarding workers’ experiences of long </a:t>
            </a:r>
            <a:r>
              <a:rPr lang="en-GB" sz="1400" dirty="0" smtClean="0">
                <a:solidFill>
                  <a:schemeClr val="bg1"/>
                </a:solidFill>
                <a:latin typeface="+mj-lt"/>
                <a:ea typeface="Calibri" panose="020F0502020204030204" pitchFamily="34" charset="0"/>
                <a:cs typeface="Calibri" panose="020F0502020204030204" pitchFamily="34" charset="0"/>
              </a:rPr>
              <a:t>COVID</a:t>
            </a:r>
          </a:p>
          <a:p>
            <a:pPr lvl="0" algn="just">
              <a:lnSpc>
                <a:spcPct val="107000"/>
              </a:lnSpc>
            </a:pPr>
            <a:endParaRPr lang="en-GB" sz="1400" dirty="0">
              <a:solidFill>
                <a:schemeClr val="bg1"/>
              </a:solidFill>
              <a:latin typeface="+mj-lt"/>
              <a:ea typeface="Calibri" panose="020F0502020204030204" pitchFamily="34" charset="0"/>
              <a:cs typeface="Calibri" panose="020F0502020204030204" pitchFamily="34" charset="0"/>
            </a:endParaRPr>
          </a:p>
          <a:p>
            <a:pPr marL="171450" lvl="0" indent="-171450" algn="just">
              <a:lnSpc>
                <a:spcPct val="107000"/>
              </a:lnSpc>
              <a:buFont typeface="Wingdings" panose="05000000000000000000" pitchFamily="2" charset="2"/>
              <a:buChar char="§"/>
            </a:pPr>
            <a:r>
              <a:rPr lang="en-GB" sz="1400" dirty="0">
                <a:solidFill>
                  <a:schemeClr val="bg1"/>
                </a:solidFill>
                <a:latin typeface="+mj-lt"/>
                <a:ea typeface="Calibri" panose="020F0502020204030204" pitchFamily="34" charset="0"/>
                <a:cs typeface="Calibri" panose="020F0502020204030204" pitchFamily="34" charset="0"/>
              </a:rPr>
              <a:t>H</a:t>
            </a:r>
            <a:r>
              <a:rPr lang="en-GB" sz="1400" dirty="0" smtClean="0">
                <a:solidFill>
                  <a:schemeClr val="bg1"/>
                </a:solidFill>
                <a:latin typeface="+mj-lt"/>
                <a:ea typeface="Calibri" panose="020F0502020204030204" pitchFamily="34" charset="0"/>
                <a:cs typeface="Calibri" panose="020F0502020204030204" pitchFamily="34" charset="0"/>
              </a:rPr>
              <a:t>is </a:t>
            </a:r>
            <a:r>
              <a:rPr lang="en-GB" sz="1400" dirty="0">
                <a:solidFill>
                  <a:schemeClr val="bg1"/>
                </a:solidFill>
                <a:latin typeface="+mj-lt"/>
                <a:ea typeface="Calibri" panose="020F0502020204030204" pitchFamily="34" charset="0"/>
                <a:cs typeface="Calibri" panose="020F0502020204030204" pitchFamily="34" charset="0"/>
              </a:rPr>
              <a:t>physical impairment had a substantial effect on his ability to carry out day to day </a:t>
            </a:r>
            <a:r>
              <a:rPr lang="en-GB" sz="1400" dirty="0" smtClean="0">
                <a:solidFill>
                  <a:schemeClr val="bg1"/>
                </a:solidFill>
                <a:latin typeface="+mj-lt"/>
                <a:ea typeface="Calibri" panose="020F0502020204030204" pitchFamily="34" charset="0"/>
                <a:cs typeface="Calibri" panose="020F0502020204030204" pitchFamily="34" charset="0"/>
              </a:rPr>
              <a:t>activities</a:t>
            </a:r>
          </a:p>
          <a:p>
            <a:pPr lvl="0" algn="just">
              <a:lnSpc>
                <a:spcPct val="107000"/>
              </a:lnSpc>
            </a:pPr>
            <a:endParaRPr lang="en-GB" sz="1400" dirty="0">
              <a:solidFill>
                <a:schemeClr val="bg1"/>
              </a:solidFill>
              <a:latin typeface="+mj-lt"/>
              <a:ea typeface="Calibri" panose="020F0502020204030204" pitchFamily="34" charset="0"/>
              <a:cs typeface="Calibri" panose="020F0502020204030204" pitchFamily="34" charset="0"/>
            </a:endParaRPr>
          </a:p>
          <a:p>
            <a:pPr marL="171450" lvl="0" indent="-171450" algn="just">
              <a:lnSpc>
                <a:spcPct val="107000"/>
              </a:lnSpc>
              <a:buFont typeface="Wingdings" panose="05000000000000000000" pitchFamily="2" charset="2"/>
              <a:buChar char="§"/>
            </a:pPr>
            <a:r>
              <a:rPr lang="en-GB" sz="1400" dirty="0">
                <a:solidFill>
                  <a:schemeClr val="bg1"/>
                </a:solidFill>
                <a:latin typeface="+mj-lt"/>
                <a:ea typeface="Calibri" panose="020F0502020204030204" pitchFamily="34" charset="0"/>
                <a:cs typeface="Calibri" panose="020F0502020204030204" pitchFamily="34" charset="0"/>
              </a:rPr>
              <a:t>T</a:t>
            </a:r>
            <a:r>
              <a:rPr lang="en-GB" sz="1400" dirty="0" smtClean="0">
                <a:solidFill>
                  <a:schemeClr val="bg1"/>
                </a:solidFill>
                <a:latin typeface="+mj-lt"/>
                <a:ea typeface="Calibri" panose="020F0502020204030204" pitchFamily="34" charset="0"/>
                <a:cs typeface="Calibri" panose="020F0502020204030204" pitchFamily="34" charset="0"/>
              </a:rPr>
              <a:t>his </a:t>
            </a:r>
            <a:r>
              <a:rPr lang="en-GB" sz="1400" dirty="0">
                <a:solidFill>
                  <a:schemeClr val="bg1"/>
                </a:solidFill>
                <a:latin typeface="+mj-lt"/>
                <a:ea typeface="Calibri" panose="020F0502020204030204" pitchFamily="34" charset="0"/>
                <a:cs typeface="Calibri" panose="020F0502020204030204" pitchFamily="34" charset="0"/>
              </a:rPr>
              <a:t>effect was long term because it ‘could well’ be that it would last for a period of 12 months when viewed from the dismissal date, which was the last alleged discriminatory </a:t>
            </a:r>
            <a:r>
              <a:rPr lang="en-GB" sz="1400" dirty="0" smtClean="0">
                <a:solidFill>
                  <a:schemeClr val="bg1"/>
                </a:solidFill>
                <a:latin typeface="+mj-lt"/>
                <a:ea typeface="Calibri" panose="020F0502020204030204" pitchFamily="34" charset="0"/>
                <a:cs typeface="Calibri" panose="020F0502020204030204" pitchFamily="34" charset="0"/>
              </a:rPr>
              <a:t>act</a:t>
            </a:r>
          </a:p>
          <a:p>
            <a:pPr lvl="0" algn="just">
              <a:lnSpc>
                <a:spcPct val="107000"/>
              </a:lnSpc>
            </a:pPr>
            <a:endParaRPr lang="en-GB" sz="1400" dirty="0">
              <a:solidFill>
                <a:schemeClr val="bg1"/>
              </a:solidFill>
              <a:latin typeface="+mj-lt"/>
              <a:ea typeface="Calibri" panose="020F0502020204030204" pitchFamily="34" charset="0"/>
              <a:cs typeface="Calibri" panose="020F0502020204030204" pitchFamily="34" charset="0"/>
            </a:endParaRPr>
          </a:p>
          <a:p>
            <a:pPr marL="171450" lvl="0" indent="-171450" algn="just">
              <a:lnSpc>
                <a:spcPct val="107000"/>
              </a:lnSpc>
              <a:buFont typeface="Wingdings" panose="05000000000000000000" pitchFamily="2" charset="2"/>
              <a:buChar char="§"/>
            </a:pPr>
            <a:r>
              <a:rPr lang="en-GB" sz="1400" dirty="0">
                <a:solidFill>
                  <a:schemeClr val="bg1"/>
                </a:solidFill>
                <a:latin typeface="+mj-lt"/>
                <a:ea typeface="Calibri" panose="020F0502020204030204" pitchFamily="34" charset="0"/>
                <a:cs typeface="Calibri" panose="020F0502020204030204" pitchFamily="34" charset="0"/>
              </a:rPr>
              <a:t>H</a:t>
            </a:r>
            <a:r>
              <a:rPr lang="en-GB" sz="1400" dirty="0" smtClean="0">
                <a:solidFill>
                  <a:schemeClr val="bg1"/>
                </a:solidFill>
                <a:latin typeface="+mj-lt"/>
                <a:ea typeface="Calibri" panose="020F0502020204030204" pitchFamily="34" charset="0"/>
                <a:cs typeface="Calibri" panose="020F0502020204030204" pitchFamily="34" charset="0"/>
              </a:rPr>
              <a:t>e </a:t>
            </a:r>
            <a:r>
              <a:rPr lang="en-GB" sz="1400" dirty="0">
                <a:solidFill>
                  <a:schemeClr val="bg1"/>
                </a:solidFill>
                <a:latin typeface="+mj-lt"/>
                <a:ea typeface="Calibri" panose="020F0502020204030204" pitchFamily="34" charset="0"/>
                <a:cs typeface="Calibri" panose="020F0502020204030204" pitchFamily="34" charset="0"/>
              </a:rPr>
              <a:t>was not exaggerating his </a:t>
            </a:r>
            <a:r>
              <a:rPr lang="en-GB" sz="1400" dirty="0" smtClean="0">
                <a:solidFill>
                  <a:schemeClr val="bg1"/>
                </a:solidFill>
                <a:latin typeface="+mj-lt"/>
                <a:ea typeface="Calibri" panose="020F0502020204030204" pitchFamily="34" charset="0"/>
                <a:cs typeface="Calibri" panose="020F0502020204030204" pitchFamily="34" charset="0"/>
              </a:rPr>
              <a:t>symptoms - there </a:t>
            </a:r>
            <a:r>
              <a:rPr lang="en-GB" sz="1400" dirty="0">
                <a:solidFill>
                  <a:schemeClr val="bg1"/>
                </a:solidFill>
                <a:latin typeface="+mj-lt"/>
                <a:ea typeface="Calibri" panose="020F0502020204030204" pitchFamily="34" charset="0"/>
                <a:cs typeface="Calibri" panose="020F0502020204030204" pitchFamily="34" charset="0"/>
              </a:rPr>
              <a:t>was no incentive for him to remain off work when he had exhausted sick pay</a:t>
            </a:r>
            <a:r>
              <a:rPr lang="en-GB" sz="1400" dirty="0" smtClean="0">
                <a:solidFill>
                  <a:schemeClr val="bg1"/>
                </a:solidFill>
                <a:latin typeface="+mj-lt"/>
                <a:ea typeface="Calibri" panose="020F0502020204030204" pitchFamily="34" charset="0"/>
                <a:cs typeface="Calibri" panose="020F0502020204030204" pitchFamily="34" charset="0"/>
              </a:rPr>
              <a:t>.</a:t>
            </a:r>
          </a:p>
          <a:p>
            <a:pPr lvl="0" algn="just">
              <a:lnSpc>
                <a:spcPct val="107000"/>
              </a:lnSpc>
            </a:pPr>
            <a:endParaRPr lang="en-GB" sz="1400" dirty="0">
              <a:solidFill>
                <a:schemeClr val="bg1"/>
              </a:solidFill>
              <a:latin typeface="+mj-lt"/>
              <a:ea typeface="Calibri" panose="020F0502020204030204" pitchFamily="34" charset="0"/>
              <a:cs typeface="Calibri" panose="020F0502020204030204" pitchFamily="34" charset="0"/>
            </a:endParaRPr>
          </a:p>
          <a:p>
            <a:pPr lvl="0" algn="just">
              <a:lnSpc>
                <a:spcPct val="107000"/>
              </a:lnSpc>
            </a:pPr>
            <a:r>
              <a:rPr lang="en-GB" sz="1400" b="1" dirty="0">
                <a:solidFill>
                  <a:schemeClr val="bg1"/>
                </a:solidFill>
                <a:latin typeface="+mj-lt"/>
                <a:ea typeface="Calibri" panose="020F0502020204030204" pitchFamily="34" charset="0"/>
                <a:cs typeface="Calibri" panose="020F0502020204030204" pitchFamily="34" charset="0"/>
              </a:rPr>
              <a:t>It should be noted that not every long COVID sufferer will meet the legal definition of disability, as each case will depend on its own facts.</a:t>
            </a:r>
          </a:p>
        </p:txBody>
      </p:sp>
    </p:spTree>
    <p:extLst>
      <p:ext uri="{BB962C8B-B14F-4D97-AF65-F5344CB8AC3E}">
        <p14:creationId xmlns:p14="http://schemas.microsoft.com/office/powerpoint/2010/main" val="2545120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1021AE-6E0B-4A82-8828-07CE479D8C74}"/>
              </a:ext>
            </a:extLst>
          </p:cNvPr>
          <p:cNvSpPr>
            <a:spLocks noGrp="1"/>
          </p:cNvSpPr>
          <p:nvPr>
            <p:ph type="body" sz="quarter" idx="18"/>
          </p:nvPr>
        </p:nvSpPr>
        <p:spPr>
          <a:xfrm>
            <a:off x="7027350" y="771968"/>
            <a:ext cx="1532990" cy="901189"/>
          </a:xfrm>
        </p:spPr>
        <p:txBody>
          <a:bodyPr/>
          <a:lstStyle/>
          <a:p>
            <a:r>
              <a:rPr lang="en-GB" sz="1800" b="1" dirty="0"/>
              <a:t>Key points to take away from </a:t>
            </a:r>
            <a:r>
              <a:rPr lang="en-GB" sz="1800" b="1" dirty="0" smtClean="0"/>
              <a:t>this case</a:t>
            </a:r>
            <a:endParaRPr lang="en-GB" sz="1800" b="1" dirty="0"/>
          </a:p>
          <a:p>
            <a:endParaRPr lang="en-GB" dirty="0"/>
          </a:p>
        </p:txBody>
      </p:sp>
      <p:sp>
        <p:nvSpPr>
          <p:cNvPr id="4" name="Text Placeholder 3">
            <a:extLst>
              <a:ext uri="{FF2B5EF4-FFF2-40B4-BE49-F238E27FC236}">
                <a16:creationId xmlns:a16="http://schemas.microsoft.com/office/drawing/2014/main" id="{6283FDFF-3643-46FD-BECC-61C371E931B7}"/>
              </a:ext>
            </a:extLst>
          </p:cNvPr>
          <p:cNvSpPr>
            <a:spLocks noGrp="1"/>
          </p:cNvSpPr>
          <p:nvPr>
            <p:ph type="body" sz="quarter" idx="17"/>
          </p:nvPr>
        </p:nvSpPr>
        <p:spPr>
          <a:xfrm>
            <a:off x="247799" y="1356743"/>
            <a:ext cx="5583657" cy="2657538"/>
          </a:xfrm>
        </p:spPr>
        <p:txBody>
          <a:bodyPr/>
          <a:lstStyle/>
          <a:p>
            <a:r>
              <a:rPr lang="en-GB" sz="1400" dirty="0">
                <a:ea typeface="Calibri" panose="020F0502020204030204" pitchFamily="34" charset="0"/>
                <a:cs typeface="Times New Roman" panose="02020603050405020304" pitchFamily="18" charset="0"/>
              </a:rPr>
              <a:t>B</a:t>
            </a:r>
            <a:r>
              <a:rPr lang="en-GB" sz="1400" dirty="0" smtClean="0">
                <a:effectLst/>
                <a:ea typeface="Calibri" panose="020F0502020204030204" pitchFamily="34" charset="0"/>
                <a:cs typeface="Times New Roman" panose="02020603050405020304" pitchFamily="18" charset="0"/>
              </a:rPr>
              <a:t>e </a:t>
            </a:r>
            <a:r>
              <a:rPr lang="en-GB" sz="1400" dirty="0">
                <a:effectLst/>
                <a:ea typeface="Calibri" panose="020F0502020204030204" pitchFamily="34" charset="0"/>
                <a:cs typeface="Times New Roman" panose="02020603050405020304" pitchFamily="18" charset="0"/>
              </a:rPr>
              <a:t>mindful that long </a:t>
            </a:r>
            <a:r>
              <a:rPr lang="en-GB" sz="1400" dirty="0" smtClean="0">
                <a:effectLst/>
                <a:ea typeface="Calibri" panose="020F0502020204030204" pitchFamily="34" charset="0"/>
                <a:cs typeface="Times New Roman" panose="02020603050405020304" pitchFamily="18" charset="0"/>
              </a:rPr>
              <a:t>COVID </a:t>
            </a:r>
            <a:r>
              <a:rPr lang="en-GB" sz="1400" i="1" dirty="0">
                <a:effectLst/>
                <a:ea typeface="Calibri" panose="020F0502020204030204" pitchFamily="34" charset="0"/>
                <a:cs typeface="Times New Roman" panose="02020603050405020304" pitchFamily="18" charset="0"/>
              </a:rPr>
              <a:t>may</a:t>
            </a:r>
            <a:r>
              <a:rPr lang="en-GB" sz="1400" dirty="0">
                <a:effectLst/>
                <a:ea typeface="Calibri" panose="020F0502020204030204" pitchFamily="34" charset="0"/>
                <a:cs typeface="Times New Roman" panose="02020603050405020304" pitchFamily="18" charset="0"/>
              </a:rPr>
              <a:t> amount to a </a:t>
            </a:r>
            <a:r>
              <a:rPr lang="en-GB" sz="1400" dirty="0" smtClean="0">
                <a:effectLst/>
                <a:ea typeface="Calibri" panose="020F0502020204030204" pitchFamily="34" charset="0"/>
                <a:cs typeface="Times New Roman" panose="02020603050405020304" pitchFamily="18" charset="0"/>
              </a:rPr>
              <a:t>disability.</a:t>
            </a:r>
            <a:endParaRPr lang="en-GB" sz="1400" dirty="0">
              <a:effectLst/>
              <a:ea typeface="Calibri" panose="020F0502020204030204" pitchFamily="34" charset="0"/>
              <a:cs typeface="Times New Roman" panose="02020603050405020304" pitchFamily="18" charset="0"/>
            </a:endParaRPr>
          </a:p>
          <a:p>
            <a:pPr algn="just">
              <a:lnSpc>
                <a:spcPct val="107000"/>
              </a:lnSpc>
            </a:pPr>
            <a:r>
              <a:rPr lang="en-GB" sz="1400" dirty="0">
                <a:ea typeface="Calibri" panose="020F0502020204030204" pitchFamily="34" charset="0"/>
                <a:cs typeface="Times New Roman" panose="02020603050405020304" pitchFamily="18" charset="0"/>
              </a:rPr>
              <a:t>C</a:t>
            </a:r>
            <a:r>
              <a:rPr lang="en-GB" sz="1400" dirty="0" smtClean="0">
                <a:effectLst/>
                <a:ea typeface="Calibri" panose="020F0502020204030204" pitchFamily="34" charset="0"/>
                <a:cs typeface="Times New Roman" panose="02020603050405020304" pitchFamily="18" charset="0"/>
              </a:rPr>
              <a:t>onsider </a:t>
            </a:r>
            <a:r>
              <a:rPr lang="en-GB" sz="1400" dirty="0">
                <a:effectLst/>
                <a:ea typeface="Calibri" panose="020F0502020204030204" pitchFamily="34" charset="0"/>
                <a:cs typeface="Times New Roman" panose="02020603050405020304" pitchFamily="18" charset="0"/>
              </a:rPr>
              <a:t>all medical evidence available. If there is any uncertainty seek further medical advice from the employee’s GP or an occupational health adviser, along with legal advice as, although medical evidence is helpful in understanding an individual’s diagnosis and prognosis, it is not determinative of whether a person’s condition constitutes a disability, that is a legal question to be determined by the </a:t>
            </a:r>
            <a:r>
              <a:rPr lang="en-GB" sz="1400" dirty="0" smtClean="0">
                <a:effectLst/>
                <a:ea typeface="Calibri" panose="020F0502020204030204" pitchFamily="34" charset="0"/>
                <a:cs typeface="Times New Roman" panose="02020603050405020304" pitchFamily="18" charset="0"/>
              </a:rPr>
              <a:t>tribunal</a:t>
            </a:r>
            <a:r>
              <a:rPr lang="en-GB" sz="1400" dirty="0">
                <a:ea typeface="Calibri" panose="020F0502020204030204" pitchFamily="34" charset="0"/>
                <a:cs typeface="Times New Roman" panose="02020603050405020304" pitchFamily="18" charset="0"/>
              </a:rPr>
              <a:t>.</a:t>
            </a:r>
            <a:endParaRPr lang="en-GB" sz="14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a typeface="Calibri" panose="020F0502020204030204" pitchFamily="34" charset="0"/>
                <a:cs typeface="Times New Roman" panose="02020603050405020304" pitchFamily="18" charset="0"/>
              </a:rPr>
              <a:t>T</a:t>
            </a:r>
            <a:r>
              <a:rPr lang="en-GB" sz="1400" dirty="0" smtClean="0">
                <a:effectLst/>
                <a:ea typeface="Calibri" panose="020F0502020204030204" pitchFamily="34" charset="0"/>
                <a:cs typeface="Times New Roman" panose="02020603050405020304" pitchFamily="18" charset="0"/>
              </a:rPr>
              <a:t>hink </a:t>
            </a:r>
            <a:r>
              <a:rPr lang="en-GB" sz="1400" dirty="0">
                <a:effectLst/>
                <a:ea typeface="Calibri" panose="020F0502020204030204" pitchFamily="34" charset="0"/>
                <a:cs typeface="Times New Roman" panose="02020603050405020304" pitchFamily="18" charset="0"/>
              </a:rPr>
              <a:t>about whether and, if so, what reasonable adjustments may be appropriate and consult with the employee on any proposed adjustments. </a:t>
            </a:r>
          </a:p>
          <a:p>
            <a:endParaRPr lang="en-GB" dirty="0"/>
          </a:p>
        </p:txBody>
      </p:sp>
      <p:sp>
        <p:nvSpPr>
          <p:cNvPr id="5" name="Rectangle 4"/>
          <p:cNvSpPr/>
          <p:nvPr/>
        </p:nvSpPr>
        <p:spPr>
          <a:xfrm>
            <a:off x="241200" y="587302"/>
            <a:ext cx="5583657" cy="369332"/>
          </a:xfrm>
          <a:prstGeom prst="rect">
            <a:avLst/>
          </a:prstGeom>
        </p:spPr>
        <p:txBody>
          <a:bodyPr wrap="square">
            <a:spAutoFit/>
          </a:bodyPr>
          <a:lstStyle/>
          <a:p>
            <a:r>
              <a:rPr lang="en-GB" dirty="0" smtClean="0">
                <a:solidFill>
                  <a:schemeClr val="accent3"/>
                </a:solidFill>
                <a:latin typeface="+mj-lt"/>
              </a:rPr>
              <a:t>Considerations</a:t>
            </a:r>
            <a:endParaRPr lang="en-GB" dirty="0">
              <a:latin typeface="+mj-lt"/>
            </a:endParaRPr>
          </a:p>
        </p:txBody>
      </p:sp>
    </p:spTree>
    <p:extLst>
      <p:ext uri="{BB962C8B-B14F-4D97-AF65-F5344CB8AC3E}">
        <p14:creationId xmlns:p14="http://schemas.microsoft.com/office/powerpoint/2010/main" val="3980954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48464"/>
            <a:ext cx="9143999" cy="2093372"/>
          </a:xfrm>
        </p:spPr>
        <p:txBody>
          <a:bodyPr/>
          <a:lstStyle/>
          <a:p>
            <a:endParaRPr lang="en-GB" dirty="0" smtClean="0"/>
          </a:p>
          <a:p>
            <a:endParaRPr lang="en-GB" dirty="0"/>
          </a:p>
          <a:p>
            <a:r>
              <a:rPr lang="en-GB" sz="9600" dirty="0" smtClean="0"/>
              <a:t>?</a:t>
            </a:r>
            <a:endParaRPr lang="en-GB" sz="9600" dirty="0"/>
          </a:p>
        </p:txBody>
      </p:sp>
    </p:spTree>
    <p:extLst>
      <p:ext uri="{BB962C8B-B14F-4D97-AF65-F5344CB8AC3E}">
        <p14:creationId xmlns:p14="http://schemas.microsoft.com/office/powerpoint/2010/main" val="15495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C87D4-4984-4D1A-896D-EC9402159981}"/>
              </a:ext>
            </a:extLst>
          </p:cNvPr>
          <p:cNvSpPr>
            <a:spLocks noGrp="1"/>
          </p:cNvSpPr>
          <p:nvPr>
            <p:ph type="body" sz="quarter" idx="10"/>
          </p:nvPr>
        </p:nvSpPr>
        <p:spPr/>
        <p:txBody>
          <a:bodyPr/>
          <a:lstStyle/>
          <a:p>
            <a:endParaRPr lang="en-GB" dirty="0"/>
          </a:p>
          <a:p>
            <a:endParaRPr lang="en-GB" dirty="0"/>
          </a:p>
          <a:p>
            <a:r>
              <a:rPr lang="en-GB" dirty="0"/>
              <a:t> </a:t>
            </a:r>
          </a:p>
          <a:p>
            <a:endParaRPr lang="en-GB" dirty="0"/>
          </a:p>
        </p:txBody>
      </p:sp>
      <p:sp>
        <p:nvSpPr>
          <p:cNvPr id="9" name="TextBox 8">
            <a:extLst>
              <a:ext uri="{FF2B5EF4-FFF2-40B4-BE49-F238E27FC236}">
                <a16:creationId xmlns:a16="http://schemas.microsoft.com/office/drawing/2014/main" id="{A3F40806-FE8B-46CE-8416-8D9B6DC160E9}"/>
              </a:ext>
            </a:extLst>
          </p:cNvPr>
          <p:cNvSpPr txBox="1"/>
          <p:nvPr/>
        </p:nvSpPr>
        <p:spPr>
          <a:xfrm>
            <a:off x="388308" y="-4160475"/>
            <a:ext cx="8350880" cy="577209"/>
          </a:xfrm>
          <a:prstGeom prst="rect">
            <a:avLst/>
          </a:prstGeom>
          <a:noFill/>
        </p:spPr>
        <p:txBody>
          <a:bodyPr wrap="square">
            <a:spAutoFit/>
          </a:bodyPr>
          <a:lstStyle/>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200" dirty="0"/>
          </a:p>
        </p:txBody>
      </p:sp>
      <p:sp>
        <p:nvSpPr>
          <p:cNvPr id="11" name="TextBox 10">
            <a:extLst>
              <a:ext uri="{FF2B5EF4-FFF2-40B4-BE49-F238E27FC236}">
                <a16:creationId xmlns:a16="http://schemas.microsoft.com/office/drawing/2014/main" id="{D18053F3-F9E7-4374-AB98-6B8CA959256D}"/>
              </a:ext>
            </a:extLst>
          </p:cNvPr>
          <p:cNvSpPr txBox="1"/>
          <p:nvPr/>
        </p:nvSpPr>
        <p:spPr>
          <a:xfrm>
            <a:off x="433688" y="453970"/>
            <a:ext cx="3231532" cy="2178289"/>
          </a:xfrm>
          <a:prstGeom prst="rect">
            <a:avLst/>
          </a:prstGeom>
          <a:noFill/>
        </p:spPr>
        <p:txBody>
          <a:bodyPr wrap="square">
            <a:spAutoFit/>
          </a:bodyPr>
          <a:lstStyle/>
          <a:p>
            <a:pPr>
              <a:lnSpc>
                <a:spcPct val="107000"/>
              </a:lnSpc>
              <a:spcAft>
                <a:spcPts val="800"/>
              </a:spcAft>
            </a:pPr>
            <a:r>
              <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MENOPAUSAL SYMPTOMS</a:t>
            </a:r>
          </a:p>
          <a:p>
            <a:pPr>
              <a:lnSpc>
                <a:spcPct val="107000"/>
              </a:lnSpc>
              <a:spcAft>
                <a:spcPts val="800"/>
              </a:spcAft>
            </a:pPr>
            <a:endPar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Can menopausal symptoms amount to a disability under the Equality Act 2010?</a:t>
            </a: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6" name="Rectangle 5"/>
          <p:cNvSpPr/>
          <p:nvPr/>
        </p:nvSpPr>
        <p:spPr>
          <a:xfrm>
            <a:off x="3779520" y="577049"/>
            <a:ext cx="4959668" cy="3203249"/>
          </a:xfrm>
          <a:prstGeom prst="rect">
            <a:avLst/>
          </a:prstGeom>
        </p:spPr>
        <p:txBody>
          <a:bodyPr wrap="square">
            <a:spAutoFit/>
          </a:bodyPr>
          <a:lstStyle/>
          <a:p>
            <a:pPr>
              <a:lnSpc>
                <a:spcPct val="107000"/>
              </a:lnSpc>
              <a:spcAft>
                <a:spcPts val="800"/>
              </a:spcAft>
            </a:pPr>
            <a:r>
              <a:rPr lang="en-GB" b="1"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Rooney </a:t>
            </a:r>
            <a:r>
              <a:rPr lang="en-GB" b="1" dirty="0">
                <a:solidFill>
                  <a:schemeClr val="accent6"/>
                </a:solidFill>
                <a:latin typeface="Calibri Light" panose="020F0302020204030204" pitchFamily="34" charset="0"/>
                <a:ea typeface="Calibri" panose="020F0502020204030204" pitchFamily="34" charset="0"/>
                <a:cs typeface="Calibri Light" panose="020F0302020204030204" pitchFamily="34" charset="0"/>
              </a:rPr>
              <a:t>v Leicester City </a:t>
            </a:r>
            <a:r>
              <a:rPr lang="en-GB" b="1"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Council. </a:t>
            </a:r>
            <a:r>
              <a:rPr lang="en-GB" dirty="0">
                <a:solidFill>
                  <a:schemeClr val="accent6"/>
                </a:solidFill>
                <a:latin typeface="Calibri Light" panose="020F0302020204030204" pitchFamily="34" charset="0"/>
                <a:ea typeface="Calibri" panose="020F0502020204030204" pitchFamily="34" charset="0"/>
                <a:cs typeface="Calibri Light" panose="020F0302020204030204" pitchFamily="34" charset="0"/>
              </a:rPr>
              <a:t>The Employment Appeal Tribunal held that particularly severe menopausal symptoms could amount to a disability under the Equality Act</a:t>
            </a:r>
            <a:r>
              <a:rPr lang="en-GB"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a:t>
            </a:r>
          </a:p>
          <a:p>
            <a:pPr>
              <a:lnSpc>
                <a:spcPct val="107000"/>
              </a:lnSpc>
              <a:spcAft>
                <a:spcPts val="800"/>
              </a:spcAft>
            </a:pPr>
            <a:endParaRPr lang="en-GB" b="1" dirty="0" smtClean="0">
              <a:solidFill>
                <a:schemeClr val="accent5"/>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b="1"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Background</a:t>
            </a: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a:latin typeface="Calibri Light" panose="020F0302020204030204" pitchFamily="34" charset="0"/>
                <a:ea typeface="Calibri" panose="020F0502020204030204" pitchFamily="34" charset="0"/>
                <a:cs typeface="Calibri Light" panose="020F0302020204030204" pitchFamily="34" charset="0"/>
              </a:rPr>
              <a:t>Not all menopausal symptoms will amount to a disability in every case, it will depend on the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circumstances</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Menopause is not currently a protected characteristic.</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076419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86536" y="1250094"/>
            <a:ext cx="8562911" cy="3483686"/>
          </a:xfrm>
        </p:spPr>
        <p:txBody>
          <a:bodyPr/>
          <a:lstStyle/>
          <a:p>
            <a:pPr>
              <a:lnSpc>
                <a:spcPct val="107000"/>
              </a:lnSpc>
              <a:spcBef>
                <a:spcPts val="1200"/>
              </a:spcBef>
            </a:pPr>
            <a:r>
              <a:rPr lang="en-GB" sz="1400" dirty="0" smtClean="0">
                <a:ea typeface="Calibri" panose="020F0502020204030204" pitchFamily="34" charset="0"/>
                <a:cs typeface="Times New Roman" panose="02020603050405020304" pitchFamily="18" charset="0"/>
              </a:rPr>
              <a:t>The </a:t>
            </a:r>
            <a:r>
              <a:rPr lang="en-GB" sz="1400" dirty="0">
                <a:ea typeface="Calibri" panose="020F0502020204030204" pitchFamily="34" charset="0"/>
                <a:cs typeface="Times New Roman" panose="02020603050405020304" pitchFamily="18" charset="0"/>
              </a:rPr>
              <a:t>claimant symptoms included insomnia, confusion, stress and depression, memory loss, palpitations, migraines and hot flushes which she had suffered with for 2 years. </a:t>
            </a:r>
          </a:p>
          <a:p>
            <a:pPr>
              <a:lnSpc>
                <a:spcPct val="107000"/>
              </a:lnSpc>
              <a:spcBef>
                <a:spcPts val="1200"/>
              </a:spcBef>
            </a:pPr>
            <a:r>
              <a:rPr lang="en-GB" sz="1400" dirty="0">
                <a:ea typeface="Calibri" panose="020F0502020204030204" pitchFamily="34" charset="0"/>
                <a:cs typeface="Times New Roman" panose="02020603050405020304" pitchFamily="18" charset="0"/>
              </a:rPr>
              <a:t>Her symptoms led to her forgetting to attend events, meetings and appointments, losing personal possessions, forgetting to use the handbrake on her car and forgetting to lock it, leaving the cooker and iron on and leaving the house without locking doors and windows, spending lots of time in bed due to fatigue and exhaustion and experiencing dizziness and joint pain. </a:t>
            </a:r>
          </a:p>
          <a:p>
            <a:pPr>
              <a:lnSpc>
                <a:spcPct val="107000"/>
              </a:lnSpc>
              <a:spcBef>
                <a:spcPts val="1200"/>
              </a:spcBef>
            </a:pPr>
            <a:r>
              <a:rPr lang="en-GB" sz="1400" dirty="0">
                <a:ea typeface="Calibri" panose="020F0502020204030204" pitchFamily="34" charset="0"/>
                <a:cs typeface="Times New Roman" panose="02020603050405020304" pitchFamily="18" charset="0"/>
              </a:rPr>
              <a:t>She ended up resigning as she was not supported by </a:t>
            </a:r>
            <a:r>
              <a:rPr lang="en-GB" sz="1400" dirty="0" smtClean="0">
                <a:ea typeface="Calibri" panose="020F0502020204030204" pitchFamily="34" charset="0"/>
                <a:cs typeface="Times New Roman" panose="02020603050405020304" pitchFamily="18" charset="0"/>
              </a:rPr>
              <a:t>her</a:t>
            </a:r>
            <a:br>
              <a:rPr lang="en-GB" sz="1400" dirty="0" smtClean="0">
                <a:ea typeface="Calibri" panose="020F0502020204030204" pitchFamily="34" charset="0"/>
                <a:cs typeface="Times New Roman" panose="02020603050405020304" pitchFamily="18" charset="0"/>
              </a:rPr>
            </a:br>
            <a:r>
              <a:rPr lang="en-GB" sz="1400" dirty="0" smtClean="0">
                <a:ea typeface="Calibri" panose="020F0502020204030204" pitchFamily="34" charset="0"/>
                <a:cs typeface="Times New Roman" panose="02020603050405020304" pitchFamily="18" charset="0"/>
              </a:rPr>
              <a:t>managers </a:t>
            </a:r>
            <a:r>
              <a:rPr lang="en-GB" sz="1400" dirty="0">
                <a:ea typeface="Calibri" panose="020F0502020204030204" pitchFamily="34" charset="0"/>
                <a:cs typeface="Times New Roman" panose="02020603050405020304" pitchFamily="18" charset="0"/>
              </a:rPr>
              <a:t>and was subjected to unfavourable treatment.</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88062" y="596789"/>
            <a:ext cx="8585998" cy="388696"/>
          </a:xfrm>
          <a:prstGeom prst="rect">
            <a:avLst/>
          </a:prstGeom>
        </p:spPr>
        <p:txBody>
          <a:bodyPr wrap="square">
            <a:spAutoFit/>
          </a:bodyPr>
          <a:lstStyle/>
          <a:p>
            <a:pPr algn="just">
              <a:lnSpc>
                <a:spcPct val="107000"/>
              </a:lnSpc>
              <a:spcAft>
                <a:spcPts val="600"/>
              </a:spcAft>
            </a:pPr>
            <a:r>
              <a:rPr lang="en-GB" dirty="0">
                <a:solidFill>
                  <a:schemeClr val="accent3"/>
                </a:solidFill>
                <a:latin typeface="+mj-lt"/>
              </a:rPr>
              <a:t>Facts of the case (Rooney v Leicester City </a:t>
            </a:r>
            <a:r>
              <a:rPr lang="en-GB" dirty="0" smtClean="0">
                <a:solidFill>
                  <a:schemeClr val="accent3"/>
                </a:solidFill>
                <a:latin typeface="+mj-lt"/>
              </a:rPr>
              <a:t>Council)</a:t>
            </a:r>
            <a:endParaRPr lang="en-GB" dirty="0">
              <a:solidFill>
                <a:schemeClr val="accent3"/>
              </a:solidFill>
              <a:latin typeface="+mj-lt"/>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25525" y="2769140"/>
            <a:ext cx="3733919" cy="2640779"/>
          </a:xfrm>
          <a:prstGeom prst="rect">
            <a:avLst/>
          </a:prstGeom>
        </p:spPr>
      </p:pic>
    </p:spTree>
    <p:extLst>
      <p:ext uri="{BB962C8B-B14F-4D97-AF65-F5344CB8AC3E}">
        <p14:creationId xmlns:p14="http://schemas.microsoft.com/office/powerpoint/2010/main" val="1253313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DFE77F-EB20-4630-8DC2-1E95A3857B32}"/>
              </a:ext>
            </a:extLst>
          </p:cNvPr>
          <p:cNvSpPr>
            <a:spLocks noGrp="1"/>
          </p:cNvSpPr>
          <p:nvPr>
            <p:ph type="body" sz="quarter" idx="10"/>
          </p:nvPr>
        </p:nvSpPr>
        <p:spPr>
          <a:prstGeom prst="rect">
            <a:avLst/>
          </a:prstGeo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9828AC31-37DF-46EC-A953-36696833F249}"/>
              </a:ext>
            </a:extLst>
          </p:cNvPr>
          <p:cNvSpPr txBox="1"/>
          <p:nvPr/>
        </p:nvSpPr>
        <p:spPr>
          <a:xfrm>
            <a:off x="414248" y="1112640"/>
            <a:ext cx="8152010" cy="2335383"/>
          </a:xfrm>
          <a:prstGeom prst="rect">
            <a:avLst/>
          </a:prstGeom>
          <a:noFill/>
        </p:spPr>
        <p:txBody>
          <a:bodyPr wrap="square">
            <a:spAutoFit/>
          </a:bodyPr>
          <a:lstStyle/>
          <a:p>
            <a:pPr>
              <a:lnSpc>
                <a:spcPct val="107000"/>
              </a:lnSpc>
              <a:spcAft>
                <a:spcPts val="800"/>
              </a:spcAft>
            </a:pPr>
            <a:r>
              <a:rPr lang="en-GB" dirty="0" smtClean="0">
                <a:solidFill>
                  <a:schemeClr val="bg1"/>
                </a:solidFill>
                <a:latin typeface="+mj-lt"/>
                <a:ea typeface="Calibri" panose="020F0502020204030204" pitchFamily="34" charset="0"/>
                <a:cs typeface="Times New Roman" panose="02020603050405020304" pitchFamily="18" charset="0"/>
              </a:rPr>
              <a:t>What did the Employment  Appeal Tribunal find?</a:t>
            </a:r>
            <a:endParaRPr lang="en-GB" dirty="0">
              <a:solidFill>
                <a:schemeClr val="bg1"/>
              </a:solidFill>
              <a:latin typeface="+mj-lt"/>
              <a:ea typeface="Calibri" panose="020F0502020204030204" pitchFamily="34" charset="0"/>
              <a:cs typeface="Times New Roman" panose="02020603050405020304" pitchFamily="18" charset="0"/>
            </a:endParaRPr>
          </a:p>
          <a:p>
            <a:pPr lvl="0" algn="just">
              <a:lnSpc>
                <a:spcPct val="107000"/>
              </a:lnSpc>
            </a:pPr>
            <a:endParaRPr lang="en-GB"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pPr>
            <a:r>
              <a:rPr lang="en-GB" sz="1400" dirty="0" smtClean="0">
                <a:solidFill>
                  <a:schemeClr val="bg1"/>
                </a:solidFill>
                <a:latin typeface="+mj-lt"/>
                <a:ea typeface="Calibri" panose="020F0502020204030204" pitchFamily="34" charset="0"/>
                <a:cs typeface="Calibri" panose="020F0502020204030204" pitchFamily="34" charset="0"/>
              </a:rPr>
              <a:t>The Employment Appeal Tribunal </a:t>
            </a:r>
            <a:r>
              <a:rPr lang="en-GB" sz="1400" dirty="0">
                <a:solidFill>
                  <a:schemeClr val="bg1"/>
                </a:solidFill>
                <a:latin typeface="+mj-lt"/>
                <a:ea typeface="Calibri" panose="020F0502020204030204" pitchFamily="34" charset="0"/>
                <a:cs typeface="Calibri" panose="020F0502020204030204" pitchFamily="34" charset="0"/>
              </a:rPr>
              <a:t>held that in this case her symptoms on normal day to day activities </a:t>
            </a:r>
            <a:r>
              <a:rPr lang="en-GB" sz="1400" dirty="0" smtClean="0">
                <a:solidFill>
                  <a:schemeClr val="bg1"/>
                </a:solidFill>
                <a:latin typeface="+mj-lt"/>
                <a:ea typeface="Calibri" panose="020F0502020204030204" pitchFamily="34" charset="0"/>
                <a:cs typeface="Calibri" panose="020F0502020204030204" pitchFamily="34" charset="0"/>
              </a:rPr>
              <a:t>were:</a:t>
            </a:r>
          </a:p>
          <a:p>
            <a:pPr marL="171450" lvl="0" indent="-171450" algn="just">
              <a:lnSpc>
                <a:spcPct val="107000"/>
              </a:lnSpc>
              <a:buFont typeface="Wingdings" panose="05000000000000000000" pitchFamily="2" charset="2"/>
              <a:buChar char="§"/>
            </a:pPr>
            <a:endParaRPr lang="en-GB" sz="1400" dirty="0" smtClean="0">
              <a:solidFill>
                <a:schemeClr val="bg1"/>
              </a:solidFill>
              <a:latin typeface="+mj-lt"/>
              <a:ea typeface="Calibri" panose="020F0502020204030204" pitchFamily="34" charset="0"/>
              <a:cs typeface="Calibri" panose="020F0502020204030204" pitchFamily="34" charset="0"/>
            </a:endParaRPr>
          </a:p>
          <a:p>
            <a:pPr marL="171450" lvl="0" indent="-171450" algn="just">
              <a:lnSpc>
                <a:spcPct val="107000"/>
              </a:lnSpc>
              <a:buFont typeface="Wingdings" panose="05000000000000000000" pitchFamily="2" charset="2"/>
              <a:buChar char="§"/>
            </a:pPr>
            <a:r>
              <a:rPr lang="en-GB" sz="1400" dirty="0" smtClean="0">
                <a:solidFill>
                  <a:schemeClr val="bg1"/>
                </a:solidFill>
                <a:latin typeface="+mj-lt"/>
                <a:ea typeface="Calibri" panose="020F0502020204030204" pitchFamily="34" charset="0"/>
                <a:cs typeface="Calibri" panose="020F0502020204030204" pitchFamily="34" charset="0"/>
              </a:rPr>
              <a:t> More </a:t>
            </a:r>
            <a:r>
              <a:rPr lang="en-GB" sz="1400" dirty="0">
                <a:solidFill>
                  <a:schemeClr val="bg1"/>
                </a:solidFill>
                <a:latin typeface="+mj-lt"/>
                <a:ea typeface="Calibri" panose="020F0502020204030204" pitchFamily="34" charset="0"/>
                <a:cs typeface="Calibri" panose="020F0502020204030204" pitchFamily="34" charset="0"/>
              </a:rPr>
              <a:t>than minor or </a:t>
            </a:r>
            <a:r>
              <a:rPr lang="en-GB" sz="1400" dirty="0" smtClean="0">
                <a:solidFill>
                  <a:schemeClr val="bg1"/>
                </a:solidFill>
                <a:latin typeface="+mj-lt"/>
                <a:ea typeface="Calibri" panose="020F0502020204030204" pitchFamily="34" charset="0"/>
                <a:cs typeface="Calibri" panose="020F0502020204030204" pitchFamily="34" charset="0"/>
              </a:rPr>
              <a:t>trivial</a:t>
            </a:r>
          </a:p>
          <a:p>
            <a:pPr lvl="0" algn="just">
              <a:lnSpc>
                <a:spcPct val="107000"/>
              </a:lnSpc>
            </a:pPr>
            <a:endParaRPr lang="en-GB" sz="1400" dirty="0" smtClean="0">
              <a:solidFill>
                <a:schemeClr val="bg1"/>
              </a:solidFill>
              <a:latin typeface="+mj-lt"/>
              <a:ea typeface="Calibri" panose="020F0502020204030204" pitchFamily="34" charset="0"/>
              <a:cs typeface="Calibri" panose="020F0502020204030204" pitchFamily="34" charset="0"/>
            </a:endParaRPr>
          </a:p>
          <a:p>
            <a:pPr marL="171450" lvl="0" indent="-171450" algn="just">
              <a:lnSpc>
                <a:spcPct val="107000"/>
              </a:lnSpc>
              <a:buFont typeface="Wingdings" panose="05000000000000000000" pitchFamily="2" charset="2"/>
              <a:buChar char="§"/>
            </a:pPr>
            <a:r>
              <a:rPr lang="en-GB" sz="1400" dirty="0">
                <a:solidFill>
                  <a:schemeClr val="bg1"/>
                </a:solidFill>
                <a:latin typeface="+mj-lt"/>
                <a:ea typeface="Calibri" panose="020F0502020204030204" pitchFamily="34" charset="0"/>
                <a:cs typeface="Calibri" panose="020F0502020204030204" pitchFamily="34" charset="0"/>
              </a:rPr>
              <a:t>W</a:t>
            </a:r>
            <a:r>
              <a:rPr lang="en-GB" sz="1400" dirty="0" smtClean="0">
                <a:solidFill>
                  <a:schemeClr val="bg1"/>
                </a:solidFill>
                <a:latin typeface="+mj-lt"/>
                <a:ea typeface="Calibri" panose="020F0502020204030204" pitchFamily="34" charset="0"/>
                <a:cs typeface="Calibri" panose="020F0502020204030204" pitchFamily="34" charset="0"/>
              </a:rPr>
              <a:t>ere </a:t>
            </a:r>
            <a:r>
              <a:rPr lang="en-GB" sz="1400" dirty="0">
                <a:solidFill>
                  <a:schemeClr val="bg1"/>
                </a:solidFill>
                <a:latin typeface="+mj-lt"/>
                <a:ea typeface="Calibri" panose="020F0502020204030204" pitchFamily="34" charset="0"/>
                <a:cs typeface="Calibri" panose="020F0502020204030204" pitchFamily="34" charset="0"/>
              </a:rPr>
              <a:t>also long </a:t>
            </a:r>
            <a:r>
              <a:rPr lang="en-GB" sz="1400" dirty="0" smtClean="0">
                <a:solidFill>
                  <a:schemeClr val="bg1"/>
                </a:solidFill>
                <a:latin typeface="+mj-lt"/>
                <a:ea typeface="Calibri" panose="020F0502020204030204" pitchFamily="34" charset="0"/>
                <a:cs typeface="Calibri" panose="020F0502020204030204" pitchFamily="34" charset="0"/>
              </a:rPr>
              <a:t>term</a:t>
            </a:r>
          </a:p>
          <a:p>
            <a:pPr marL="171450" lvl="0" indent="-171450" algn="just">
              <a:lnSpc>
                <a:spcPct val="107000"/>
              </a:lnSpc>
              <a:buFont typeface="Wingdings" panose="05000000000000000000" pitchFamily="2" charset="2"/>
              <a:buChar char="§"/>
            </a:pPr>
            <a:endParaRPr lang="en-GB" sz="1400" dirty="0" smtClean="0">
              <a:solidFill>
                <a:schemeClr val="bg1"/>
              </a:solidFill>
              <a:latin typeface="+mj-lt"/>
              <a:ea typeface="Calibri" panose="020F0502020204030204" pitchFamily="34" charset="0"/>
              <a:cs typeface="Calibri" panose="020F0502020204030204" pitchFamily="34" charset="0"/>
            </a:endParaRPr>
          </a:p>
          <a:p>
            <a:pPr marL="171450" lvl="0" indent="-171450" algn="just">
              <a:lnSpc>
                <a:spcPct val="107000"/>
              </a:lnSpc>
              <a:buFont typeface="Wingdings" panose="05000000000000000000" pitchFamily="2" charset="2"/>
              <a:buChar char="§"/>
            </a:pPr>
            <a:r>
              <a:rPr lang="en-GB" sz="1400" dirty="0">
                <a:solidFill>
                  <a:schemeClr val="bg1"/>
                </a:solidFill>
                <a:latin typeface="+mj-lt"/>
                <a:ea typeface="Calibri" panose="020F0502020204030204" pitchFamily="34" charset="0"/>
                <a:cs typeface="Calibri" panose="020F0502020204030204" pitchFamily="34" charset="0"/>
              </a:rPr>
              <a:t>A</a:t>
            </a:r>
            <a:r>
              <a:rPr lang="en-GB" sz="1400" dirty="0" smtClean="0">
                <a:solidFill>
                  <a:schemeClr val="bg1"/>
                </a:solidFill>
                <a:latin typeface="+mj-lt"/>
                <a:ea typeface="Calibri" panose="020F0502020204030204" pitchFamily="34" charset="0"/>
                <a:cs typeface="Calibri" panose="020F0502020204030204" pitchFamily="34" charset="0"/>
              </a:rPr>
              <a:t>mounted </a:t>
            </a:r>
            <a:r>
              <a:rPr lang="en-GB" sz="1400" dirty="0">
                <a:solidFill>
                  <a:schemeClr val="bg1"/>
                </a:solidFill>
                <a:latin typeface="+mj-lt"/>
                <a:ea typeface="Calibri" panose="020F0502020204030204" pitchFamily="34" charset="0"/>
                <a:cs typeface="Calibri" panose="020F0502020204030204" pitchFamily="34" charset="0"/>
              </a:rPr>
              <a:t>to a </a:t>
            </a:r>
            <a:r>
              <a:rPr lang="en-GB" sz="1400" dirty="0" smtClean="0">
                <a:solidFill>
                  <a:schemeClr val="bg1"/>
                </a:solidFill>
                <a:latin typeface="+mj-lt"/>
                <a:ea typeface="Calibri" panose="020F0502020204030204" pitchFamily="34" charset="0"/>
                <a:cs typeface="Calibri" panose="020F0502020204030204" pitchFamily="34" charset="0"/>
              </a:rPr>
              <a:t>disability.</a:t>
            </a:r>
            <a:endParaRPr lang="en-GB" sz="1400" dirty="0">
              <a:solidFill>
                <a:schemeClr val="bg1"/>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2584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727159" y="653904"/>
            <a:ext cx="4012029" cy="1190136"/>
          </a:xfrm>
        </p:spPr>
        <p:txBody>
          <a:bodyPr/>
          <a:lstStyle/>
          <a:p>
            <a:r>
              <a:rPr lang="en-GB" b="1" dirty="0">
                <a:solidFill>
                  <a:schemeClr val="accent3"/>
                </a:solidFill>
              </a:rPr>
              <a:t>Joanna Smye</a:t>
            </a:r>
          </a:p>
          <a:p>
            <a:pPr>
              <a:spcBef>
                <a:spcPts val="0"/>
              </a:spcBef>
            </a:pPr>
            <a:r>
              <a:rPr lang="en-GB" sz="1800" dirty="0"/>
              <a:t>Employment Solicitor</a:t>
            </a:r>
          </a:p>
          <a:p>
            <a:pPr>
              <a:spcBef>
                <a:spcPts val="0"/>
              </a:spcBef>
            </a:pPr>
            <a:r>
              <a:rPr lang="en-GB" sz="1400" dirty="0"/>
              <a:t>joanna.smye@pricebailey.co.uk</a:t>
            </a:r>
          </a:p>
          <a:p>
            <a:pPr>
              <a:spcBef>
                <a:spcPts val="0"/>
              </a:spcBef>
            </a:pPr>
            <a:r>
              <a:rPr lang="en-GB" sz="1400" dirty="0"/>
              <a:t>DDI: 01223 941278</a:t>
            </a:r>
          </a:p>
          <a:p>
            <a:pPr>
              <a:spcBef>
                <a:spcPts val="0"/>
              </a:spcBef>
            </a:pPr>
            <a:r>
              <a:rPr lang="en-GB" sz="1400" dirty="0"/>
              <a:t>Mob: 07880 202473</a:t>
            </a:r>
          </a:p>
          <a:p>
            <a:endParaRPr lang="en-GB" dirty="0"/>
          </a:p>
          <a:p>
            <a:endParaRPr lang="en-GB" dirty="0"/>
          </a:p>
        </p:txBody>
      </p:sp>
      <p:sp>
        <p:nvSpPr>
          <p:cNvPr id="14" name="Text Placeholder 13"/>
          <p:cNvSpPr>
            <a:spLocks noGrp="1"/>
          </p:cNvSpPr>
          <p:nvPr>
            <p:ph type="body" sz="quarter" idx="17"/>
          </p:nvPr>
        </p:nvSpPr>
        <p:spPr>
          <a:xfrm>
            <a:off x="4727159" y="2080260"/>
            <a:ext cx="4013016" cy="2723902"/>
          </a:xfrm>
        </p:spPr>
        <p:txBody>
          <a:bodyPr/>
          <a:lstStyle/>
          <a:p>
            <a:pPr marL="3175" indent="-3175">
              <a:spcBef>
                <a:spcPts val="0"/>
              </a:spcBef>
              <a:buNone/>
            </a:pPr>
            <a:endParaRPr lang="en-GB" sz="1800" dirty="0">
              <a:solidFill>
                <a:schemeClr val="tx1">
                  <a:lumMod val="85000"/>
                  <a:lumOff val="15000"/>
                </a:schemeClr>
              </a:solidFill>
              <a:latin typeface="Calibri Light" panose="020F0302020204030204" pitchFamily="34" charset="0"/>
              <a:cs typeface="Calibri Light" panose="020F0302020204030204" pitchFamily="34" charset="0"/>
            </a:endParaRPr>
          </a:p>
          <a:p>
            <a:pPr marL="0" indent="0">
              <a:buNone/>
            </a:pPr>
            <a:endParaRPr lang="en-GB" dirty="0"/>
          </a:p>
          <a:p>
            <a:endParaRPr lang="en-GB" dirty="0"/>
          </a:p>
        </p:txBody>
      </p:sp>
      <p:pic>
        <p:nvPicPr>
          <p:cNvPr id="4" name="Picture 3" descr="http://fscsweb/practiceportal/Image/GetImageWithAlt?FilePath=%5C%5CFSCSWEB%5CPBOnline%24%5CStaff&amp;FileName=Joanna%20Smye.jpg&amp;PathIsPhysical=True&amp;AltPath=~%2FContent%2FImages%2FStaffPictures&amp;AltFileName=icon_no_photo.png&amp;AltPathIsPhysical=Fal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7159" y="1924522"/>
            <a:ext cx="2091690" cy="2880000"/>
          </a:xfrm>
          <a:prstGeom prst="rect">
            <a:avLst/>
          </a:prstGeom>
          <a:noFill/>
          <a:ln>
            <a:noFill/>
          </a:ln>
        </p:spPr>
      </p:pic>
      <p:pic>
        <p:nvPicPr>
          <p:cNvPr id="1026" name="Picture 2" descr="http://fscsweb/practiceportal/Image/GetImageWithAlt?FilePath=%5C%5CFSCSWEB%5CPBOnline%24%5CStaff&amp;FileName=Claire%20Berry.jpg&amp;PathIsPhysical=True&amp;AltPath=~%2FContent%2FImages%2FStaffPictures&amp;AltFileName=icon_no_photo.png&amp;AltPathIsPhysical=False"/>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7345" t="10465" r="7551" b="9525"/>
          <a:stretch/>
        </p:blipFill>
        <p:spPr bwMode="auto">
          <a:xfrm>
            <a:off x="551326" y="1924522"/>
            <a:ext cx="2080261" cy="288036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11"/>
          <p:cNvSpPr txBox="1">
            <a:spLocks/>
          </p:cNvSpPr>
          <p:nvPr/>
        </p:nvSpPr>
        <p:spPr>
          <a:xfrm>
            <a:off x="551326" y="653904"/>
            <a:ext cx="4012029" cy="969583"/>
          </a:xfrm>
          <a:prstGeom prst="rect">
            <a:avLst/>
          </a:prstGeom>
        </p:spPr>
        <p:txBody>
          <a:bodyPr lIns="0" tIns="0" rIns="0" bIns="0"/>
          <a:lstStyle>
            <a:lvl1pPr marL="3175" indent="-3175" algn="l" defTabSz="914400" rtl="0" eaLnBrk="1" latinLnBrk="0" hangingPunct="1">
              <a:lnSpc>
                <a:spcPct val="90000"/>
              </a:lnSpc>
              <a:spcBef>
                <a:spcPts val="1000"/>
              </a:spcBef>
              <a:buFont typeface="Arial" panose="020B0604020202020204" pitchFamily="34" charset="0"/>
              <a:buNone/>
              <a:tabLst/>
              <a:defRPr sz="2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accent3"/>
                </a:solidFill>
              </a:rPr>
              <a:t>Claire Berry</a:t>
            </a:r>
          </a:p>
          <a:p>
            <a:pPr>
              <a:spcBef>
                <a:spcPts val="0"/>
              </a:spcBef>
            </a:pPr>
            <a:r>
              <a:rPr lang="en-GB" sz="1800" dirty="0"/>
              <a:t>Employment Solicitor</a:t>
            </a:r>
          </a:p>
          <a:p>
            <a:pPr>
              <a:spcBef>
                <a:spcPts val="0"/>
              </a:spcBef>
            </a:pPr>
            <a:r>
              <a:rPr lang="en-GB" sz="1400" dirty="0"/>
              <a:t>claire.berry@pricebailey.co.uk</a:t>
            </a:r>
          </a:p>
          <a:p>
            <a:pPr>
              <a:spcBef>
                <a:spcPts val="0"/>
              </a:spcBef>
            </a:pPr>
            <a:r>
              <a:rPr lang="en-GB" sz="1400" dirty="0"/>
              <a:t>DDI: 01223 941293</a:t>
            </a:r>
          </a:p>
          <a:p>
            <a:pPr>
              <a:spcBef>
                <a:spcPts val="0"/>
              </a:spcBef>
            </a:pPr>
            <a:r>
              <a:rPr lang="en-GB" sz="1400" dirty="0"/>
              <a:t>Mob: 078269 92601</a:t>
            </a:r>
          </a:p>
          <a:p>
            <a:pPr>
              <a:spcBef>
                <a:spcPts val="0"/>
              </a:spcBef>
            </a:pPr>
            <a:endParaRPr lang="en-GB" sz="1800" dirty="0"/>
          </a:p>
        </p:txBody>
      </p:sp>
    </p:spTree>
    <p:extLst>
      <p:ext uri="{BB962C8B-B14F-4D97-AF65-F5344CB8AC3E}">
        <p14:creationId xmlns:p14="http://schemas.microsoft.com/office/powerpoint/2010/main" val="1018739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1021AE-6E0B-4A82-8828-07CE479D8C74}"/>
              </a:ext>
            </a:extLst>
          </p:cNvPr>
          <p:cNvSpPr>
            <a:spLocks noGrp="1"/>
          </p:cNvSpPr>
          <p:nvPr>
            <p:ph type="body" sz="quarter" idx="18"/>
          </p:nvPr>
        </p:nvSpPr>
        <p:spPr>
          <a:xfrm>
            <a:off x="7027350" y="771968"/>
            <a:ext cx="1532990" cy="901189"/>
          </a:xfrm>
        </p:spPr>
        <p:txBody>
          <a:bodyPr/>
          <a:lstStyle/>
          <a:p>
            <a:r>
              <a:rPr lang="en-GB" sz="1800" b="1" dirty="0"/>
              <a:t>Key points to take away from </a:t>
            </a:r>
            <a:r>
              <a:rPr lang="en-GB" sz="1800" b="1" dirty="0" smtClean="0"/>
              <a:t>this case</a:t>
            </a:r>
            <a:endParaRPr lang="en-GB" sz="1800" b="1" dirty="0"/>
          </a:p>
          <a:p>
            <a:endParaRPr lang="en-GB" dirty="0"/>
          </a:p>
        </p:txBody>
      </p:sp>
      <p:sp>
        <p:nvSpPr>
          <p:cNvPr id="4" name="Text Placeholder 3">
            <a:extLst>
              <a:ext uri="{FF2B5EF4-FFF2-40B4-BE49-F238E27FC236}">
                <a16:creationId xmlns:a16="http://schemas.microsoft.com/office/drawing/2014/main" id="{6283FDFF-3643-46FD-BECC-61C371E931B7}"/>
              </a:ext>
            </a:extLst>
          </p:cNvPr>
          <p:cNvSpPr>
            <a:spLocks noGrp="1"/>
          </p:cNvSpPr>
          <p:nvPr>
            <p:ph type="body" sz="quarter" idx="17"/>
          </p:nvPr>
        </p:nvSpPr>
        <p:spPr>
          <a:xfrm>
            <a:off x="299680" y="1408625"/>
            <a:ext cx="5583657" cy="2657538"/>
          </a:xfrm>
        </p:spPr>
        <p:txBody>
          <a:bodyPr/>
          <a:lstStyle/>
          <a:p>
            <a:pPr marL="0" indent="0">
              <a:buNone/>
            </a:pPr>
            <a:r>
              <a:rPr lang="en-GB" sz="1400" dirty="0">
                <a:ea typeface="Calibri" panose="020F0502020204030204" pitchFamily="34" charset="0"/>
                <a:cs typeface="Times New Roman" panose="02020603050405020304" pitchFamily="18" charset="0"/>
              </a:rPr>
              <a:t>What </a:t>
            </a:r>
            <a:r>
              <a:rPr lang="en-GB" sz="1400" dirty="0" smtClean="0">
                <a:ea typeface="Calibri" panose="020F0502020204030204" pitchFamily="34" charset="0"/>
                <a:cs typeface="Times New Roman" panose="02020603050405020304" pitchFamily="18" charset="0"/>
              </a:rPr>
              <a:t>employers can </a:t>
            </a:r>
            <a:r>
              <a:rPr lang="en-GB" sz="1400" dirty="0">
                <a:ea typeface="Calibri" panose="020F0502020204030204" pitchFamily="34" charset="0"/>
                <a:cs typeface="Times New Roman" panose="02020603050405020304" pitchFamily="18" charset="0"/>
              </a:rPr>
              <a:t>do to support staff who are affected by the </a:t>
            </a:r>
            <a:r>
              <a:rPr lang="en-GB" sz="1400" dirty="0" smtClean="0">
                <a:ea typeface="Calibri" panose="020F0502020204030204" pitchFamily="34" charset="0"/>
                <a:cs typeface="Times New Roman" panose="02020603050405020304" pitchFamily="18" charset="0"/>
              </a:rPr>
              <a:t>menopause:</a:t>
            </a:r>
          </a:p>
          <a:p>
            <a:r>
              <a:rPr lang="en-GB" sz="1400" dirty="0" smtClean="0">
                <a:ea typeface="Calibri" panose="020F0502020204030204" pitchFamily="34" charset="0"/>
                <a:cs typeface="Times New Roman" panose="02020603050405020304" pitchFamily="18" charset="0"/>
              </a:rPr>
              <a:t>Take </a:t>
            </a:r>
            <a:r>
              <a:rPr lang="en-GB" sz="1400" dirty="0">
                <a:ea typeface="Calibri" panose="020F0502020204030204" pitchFamily="34" charset="0"/>
                <a:cs typeface="Times New Roman" panose="02020603050405020304" pitchFamily="18" charset="0"/>
              </a:rPr>
              <a:t>a proactive approach and implement a menopause policy</a:t>
            </a:r>
          </a:p>
          <a:p>
            <a:r>
              <a:rPr lang="en-GB" sz="1400" dirty="0">
                <a:ea typeface="Calibri" panose="020F0502020204030204" pitchFamily="34" charset="0"/>
                <a:cs typeface="Times New Roman" panose="02020603050405020304" pitchFamily="18" charset="0"/>
              </a:rPr>
              <a:t>Promote a culture where employees can speak to someone if they are struggling at work with menopausal symptoms</a:t>
            </a:r>
          </a:p>
          <a:p>
            <a:r>
              <a:rPr lang="en-GB" sz="1400" dirty="0">
                <a:ea typeface="Calibri" panose="020F0502020204030204" pitchFamily="34" charset="0"/>
                <a:cs typeface="Times New Roman" panose="02020603050405020304" pitchFamily="18" charset="0"/>
              </a:rPr>
              <a:t>Inform and train leaders and managers </a:t>
            </a:r>
          </a:p>
          <a:p>
            <a:r>
              <a:rPr lang="en-GB" sz="1400" dirty="0">
                <a:ea typeface="Calibri" panose="020F0502020204030204" pitchFamily="34" charset="0"/>
                <a:cs typeface="Times New Roman" panose="02020603050405020304" pitchFamily="18" charset="0"/>
              </a:rPr>
              <a:t>Sign up to the Menopause Workplace </a:t>
            </a:r>
            <a:r>
              <a:rPr lang="en-GB" sz="1400" dirty="0" smtClean="0">
                <a:ea typeface="Calibri" panose="020F0502020204030204" pitchFamily="34" charset="0"/>
                <a:cs typeface="Times New Roman" panose="02020603050405020304" pitchFamily="18" charset="0"/>
              </a:rPr>
              <a:t>Pledge.</a:t>
            </a:r>
            <a:endParaRPr lang="en-GB" sz="1400" dirty="0">
              <a:ea typeface="Calibri" panose="020F0502020204030204" pitchFamily="34" charset="0"/>
              <a:cs typeface="Times New Roman" panose="02020603050405020304" pitchFamily="18" charset="0"/>
            </a:endParaRPr>
          </a:p>
        </p:txBody>
      </p:sp>
      <p:sp>
        <p:nvSpPr>
          <p:cNvPr id="5" name="Rectangle 4"/>
          <p:cNvSpPr/>
          <p:nvPr/>
        </p:nvSpPr>
        <p:spPr>
          <a:xfrm>
            <a:off x="241200" y="587302"/>
            <a:ext cx="5583657" cy="369332"/>
          </a:xfrm>
          <a:prstGeom prst="rect">
            <a:avLst/>
          </a:prstGeom>
        </p:spPr>
        <p:txBody>
          <a:bodyPr wrap="square">
            <a:spAutoFit/>
          </a:bodyPr>
          <a:lstStyle/>
          <a:p>
            <a:r>
              <a:rPr lang="en-GB" dirty="0" smtClean="0">
                <a:solidFill>
                  <a:schemeClr val="accent3"/>
                </a:solidFill>
                <a:latin typeface="+mj-lt"/>
              </a:rPr>
              <a:t>Recommendations</a:t>
            </a:r>
            <a:endParaRPr lang="en-GB" dirty="0">
              <a:solidFill>
                <a:schemeClr val="accent3"/>
              </a:solidFill>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112" y="3228007"/>
            <a:ext cx="4015008" cy="1915494"/>
          </a:xfrm>
          <a:prstGeom prst="rect">
            <a:avLst/>
          </a:prstGeom>
        </p:spPr>
      </p:pic>
    </p:spTree>
    <p:extLst>
      <p:ext uri="{BB962C8B-B14F-4D97-AF65-F5344CB8AC3E}">
        <p14:creationId xmlns:p14="http://schemas.microsoft.com/office/powerpoint/2010/main" val="3590953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48464"/>
            <a:ext cx="9143999" cy="2093372"/>
          </a:xfrm>
        </p:spPr>
        <p:txBody>
          <a:bodyPr/>
          <a:lstStyle/>
          <a:p>
            <a:endParaRPr lang="en-GB" dirty="0" smtClean="0"/>
          </a:p>
          <a:p>
            <a:endParaRPr lang="en-GB" dirty="0"/>
          </a:p>
          <a:p>
            <a:r>
              <a:rPr lang="en-GB" sz="9600" dirty="0" smtClean="0"/>
              <a:t>?</a:t>
            </a:r>
            <a:endParaRPr lang="en-GB" sz="9600" dirty="0"/>
          </a:p>
        </p:txBody>
      </p:sp>
    </p:spTree>
    <p:extLst>
      <p:ext uri="{BB962C8B-B14F-4D97-AF65-F5344CB8AC3E}">
        <p14:creationId xmlns:p14="http://schemas.microsoft.com/office/powerpoint/2010/main" val="2938625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C87D4-4984-4D1A-896D-EC9402159981}"/>
              </a:ext>
            </a:extLst>
          </p:cNvPr>
          <p:cNvSpPr>
            <a:spLocks noGrp="1"/>
          </p:cNvSpPr>
          <p:nvPr>
            <p:ph type="body" sz="quarter" idx="10"/>
          </p:nvPr>
        </p:nvSpPr>
        <p:spPr/>
        <p:txBody>
          <a:bodyPr/>
          <a:lstStyle/>
          <a:p>
            <a:endParaRPr lang="en-GB" dirty="0"/>
          </a:p>
          <a:p>
            <a:endParaRPr lang="en-GB" dirty="0"/>
          </a:p>
          <a:p>
            <a:r>
              <a:rPr lang="en-GB" dirty="0"/>
              <a:t> </a:t>
            </a:r>
          </a:p>
          <a:p>
            <a:endParaRPr lang="en-GB" dirty="0"/>
          </a:p>
        </p:txBody>
      </p:sp>
      <p:sp>
        <p:nvSpPr>
          <p:cNvPr id="9" name="TextBox 8">
            <a:extLst>
              <a:ext uri="{FF2B5EF4-FFF2-40B4-BE49-F238E27FC236}">
                <a16:creationId xmlns:a16="http://schemas.microsoft.com/office/drawing/2014/main" id="{A3F40806-FE8B-46CE-8416-8D9B6DC160E9}"/>
              </a:ext>
            </a:extLst>
          </p:cNvPr>
          <p:cNvSpPr txBox="1"/>
          <p:nvPr/>
        </p:nvSpPr>
        <p:spPr>
          <a:xfrm>
            <a:off x="388308" y="-4160475"/>
            <a:ext cx="8350880" cy="577209"/>
          </a:xfrm>
          <a:prstGeom prst="rect">
            <a:avLst/>
          </a:prstGeom>
          <a:noFill/>
        </p:spPr>
        <p:txBody>
          <a:bodyPr wrap="square">
            <a:spAutoFit/>
          </a:bodyPr>
          <a:lstStyle/>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200" dirty="0"/>
          </a:p>
        </p:txBody>
      </p:sp>
      <p:sp>
        <p:nvSpPr>
          <p:cNvPr id="11" name="TextBox 10">
            <a:extLst>
              <a:ext uri="{FF2B5EF4-FFF2-40B4-BE49-F238E27FC236}">
                <a16:creationId xmlns:a16="http://schemas.microsoft.com/office/drawing/2014/main" id="{D18053F3-F9E7-4374-AB98-6B8CA959256D}"/>
              </a:ext>
            </a:extLst>
          </p:cNvPr>
          <p:cNvSpPr txBox="1"/>
          <p:nvPr/>
        </p:nvSpPr>
        <p:spPr>
          <a:xfrm>
            <a:off x="433688" y="453970"/>
            <a:ext cx="3231532" cy="2178289"/>
          </a:xfrm>
          <a:prstGeom prst="rect">
            <a:avLst/>
          </a:prstGeom>
          <a:noFill/>
        </p:spPr>
        <p:txBody>
          <a:bodyPr wrap="square">
            <a:spAutoFit/>
          </a:bodyPr>
          <a:lstStyle/>
          <a:p>
            <a:pPr>
              <a:lnSpc>
                <a:spcPct val="107000"/>
              </a:lnSpc>
              <a:spcAft>
                <a:spcPts val="800"/>
              </a:spcAft>
            </a:pPr>
            <a:r>
              <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PROTECTED BELIEFS</a:t>
            </a:r>
          </a:p>
          <a:p>
            <a:pPr>
              <a:lnSpc>
                <a:spcPct val="107000"/>
              </a:lnSpc>
              <a:spcAft>
                <a:spcPts val="800"/>
              </a:spcAft>
            </a:pPr>
            <a:endPar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Belief and the potential conflict with other protected characteristics</a:t>
            </a:r>
          </a:p>
        </p:txBody>
      </p:sp>
      <p:sp>
        <p:nvSpPr>
          <p:cNvPr id="6" name="Rectangle 5"/>
          <p:cNvSpPr/>
          <p:nvPr/>
        </p:nvSpPr>
        <p:spPr>
          <a:xfrm>
            <a:off x="3779520" y="577049"/>
            <a:ext cx="4959668" cy="4107599"/>
          </a:xfrm>
          <a:prstGeom prst="rect">
            <a:avLst/>
          </a:prstGeom>
        </p:spPr>
        <p:txBody>
          <a:bodyPr wrap="square">
            <a:spAutoFit/>
          </a:bodyPr>
          <a:lstStyle/>
          <a:p>
            <a:pPr>
              <a:lnSpc>
                <a:spcPct val="107000"/>
              </a:lnSpc>
              <a:spcAft>
                <a:spcPts val="800"/>
              </a:spcAft>
            </a:pPr>
            <a:r>
              <a:rPr lang="en-GB"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Religion </a:t>
            </a:r>
            <a:r>
              <a:rPr lang="en-GB" dirty="0">
                <a:solidFill>
                  <a:schemeClr val="accent6"/>
                </a:solidFill>
                <a:latin typeface="Calibri Light" panose="020F0302020204030204" pitchFamily="34" charset="0"/>
                <a:ea typeface="Calibri" panose="020F0502020204030204" pitchFamily="34" charset="0"/>
                <a:cs typeface="Calibri Light" panose="020F0302020204030204" pitchFamily="34" charset="0"/>
              </a:rPr>
              <a:t>or belief is a protected characteristic under the Equality Act. </a:t>
            </a:r>
            <a:r>
              <a:rPr lang="en-GB"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An EAT case set guidance on the scope of protection:</a:t>
            </a:r>
            <a:endParaRPr lang="en-GB" b="1" dirty="0" smtClean="0">
              <a:solidFill>
                <a:schemeClr val="accent5"/>
              </a:solidFill>
              <a:latin typeface="Calibri Light" panose="020F0302020204030204" pitchFamily="34" charset="0"/>
              <a:ea typeface="Calibri" panose="020F0502020204030204" pitchFamily="34" charset="0"/>
              <a:cs typeface="Calibri Light" panose="020F0302020204030204" pitchFamily="34" charset="0"/>
            </a:endParaRP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The </a:t>
            </a:r>
            <a:r>
              <a:rPr lang="en-GB" sz="1400" dirty="0">
                <a:latin typeface="Calibri Light" panose="020F0302020204030204" pitchFamily="34" charset="0"/>
                <a:ea typeface="Calibri" panose="020F0502020204030204" pitchFamily="34" charset="0"/>
                <a:cs typeface="Calibri Light" panose="020F0302020204030204" pitchFamily="34" charset="0"/>
              </a:rPr>
              <a:t>belief must be genuinely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held</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a:latin typeface="Calibri Light" panose="020F0302020204030204" pitchFamily="34" charset="0"/>
                <a:ea typeface="Calibri" panose="020F0502020204030204" pitchFamily="34" charset="0"/>
                <a:cs typeface="Calibri Light" panose="020F0302020204030204" pitchFamily="34" charset="0"/>
              </a:rPr>
              <a:t>It must be a belief, not an opinion or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viewpoint</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a:latin typeface="Calibri Light" panose="020F0302020204030204" pitchFamily="34" charset="0"/>
                <a:ea typeface="Calibri" panose="020F0502020204030204" pitchFamily="34" charset="0"/>
                <a:cs typeface="Calibri Light" panose="020F0302020204030204" pitchFamily="34" charset="0"/>
              </a:rPr>
              <a:t>It must be a belief as to a weighty and substantial aspect of human life and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behaviour</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a:latin typeface="Calibri Light" panose="020F0302020204030204" pitchFamily="34" charset="0"/>
                <a:ea typeface="Calibri" panose="020F0502020204030204" pitchFamily="34" charset="0"/>
                <a:cs typeface="Calibri Light" panose="020F0302020204030204" pitchFamily="34" charset="0"/>
              </a:rPr>
              <a:t>It must attain a certain level of cogency, seriousness, cohesion and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importance</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a:latin typeface="Calibri Light" panose="020F0302020204030204" pitchFamily="34" charset="0"/>
                <a:ea typeface="Calibri" panose="020F0502020204030204" pitchFamily="34" charset="0"/>
                <a:cs typeface="Calibri Light" panose="020F0302020204030204" pitchFamily="34" charset="0"/>
              </a:rPr>
              <a:t>It must be worthy of respect in a democratic society, not be incompatible with human dignity and not conflict with the fundamental rights of others.</a:t>
            </a:r>
          </a:p>
        </p:txBody>
      </p:sp>
    </p:spTree>
    <p:extLst>
      <p:ext uri="{BB962C8B-B14F-4D97-AF65-F5344CB8AC3E}">
        <p14:creationId xmlns:p14="http://schemas.microsoft.com/office/powerpoint/2010/main" val="454581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47781" y="738595"/>
            <a:ext cx="1559972" cy="908622"/>
          </a:xfrm>
        </p:spPr>
        <p:txBody>
          <a:bodyPr/>
          <a:lstStyle/>
          <a:p>
            <a:pPr>
              <a:lnSpc>
                <a:spcPct val="107000"/>
              </a:lnSpc>
              <a:spcAft>
                <a:spcPts val="800"/>
              </a:spcAft>
            </a:pPr>
            <a:r>
              <a:rPr lang="en-GB" sz="1800" dirty="0" smtClean="0">
                <a:latin typeface="Calibri" panose="020F0502020204030204" pitchFamily="34" charset="0"/>
                <a:ea typeface="Calibri" panose="020F0502020204030204" pitchFamily="34" charset="0"/>
                <a:cs typeface="Times New Roman" panose="02020603050405020304" pitchFamily="18" charset="0"/>
              </a:rPr>
              <a:t>Case</a:t>
            </a:r>
          </a:p>
          <a:p>
            <a:pPr>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err="1" smtClean="0">
                <a:latin typeface="Calibri" panose="020F0502020204030204" pitchFamily="34" charset="0"/>
                <a:ea typeface="Calibri" panose="020F0502020204030204" pitchFamily="34" charset="0"/>
                <a:cs typeface="Times New Roman" panose="02020603050405020304" pitchFamily="18" charset="0"/>
              </a:rPr>
              <a:t>Forstater</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a:latin typeface="Calibri" panose="020F0502020204030204" pitchFamily="34" charset="0"/>
                <a:ea typeface="Calibri" panose="020F0502020204030204" pitchFamily="34" charset="0"/>
                <a:cs typeface="Times New Roman" panose="02020603050405020304" pitchFamily="18" charset="0"/>
              </a:rPr>
              <a:t>v CGD Europe and others</a:t>
            </a:r>
          </a:p>
          <a:p>
            <a:pPr algn="just">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17"/>
          </p:nvPr>
        </p:nvSpPr>
        <p:spPr/>
        <p:txBody>
          <a:bodyPr/>
          <a:lstStyle/>
          <a:p>
            <a:r>
              <a:rPr lang="en-GB" sz="1200" dirty="0"/>
              <a:t>In this case, a tribunal found that the claimant had suffered direct discrimination when her contract was not renewed because she had expressed gender critical beliefs on Twitter and at work which some colleagues found offensive. </a:t>
            </a:r>
          </a:p>
          <a:p>
            <a:r>
              <a:rPr lang="en-GB" sz="1200" dirty="0"/>
              <a:t>Ms </a:t>
            </a:r>
            <a:r>
              <a:rPr lang="en-GB" sz="1200" dirty="0" err="1"/>
              <a:t>Forstater</a:t>
            </a:r>
            <a:r>
              <a:rPr lang="en-GB" sz="1200" dirty="0"/>
              <a:t> believes that a person's sex is an immutable biological fact. She believes that, while a person can identify as another sex, this does not change their actual sex. At a preliminary hearing it was held that her gender critical beliefs were protected as a philosophical belief under the Equality Act 2010.  </a:t>
            </a:r>
          </a:p>
          <a:p>
            <a:r>
              <a:rPr lang="en-GB" sz="1200" dirty="0"/>
              <a:t>Direct discrimination occurs when the employee has been treated less favourably because of the protected belief. Indirect discrimination occurs when an employer applies a PCP that </a:t>
            </a:r>
            <a:r>
              <a:rPr lang="en-GB" sz="1200" dirty="0" smtClean="0"/>
              <a:t>puts employees </a:t>
            </a:r>
            <a:r>
              <a:rPr lang="en-GB" sz="1200" dirty="0"/>
              <a:t>with the protected belief at a disadvantage, which cannot be objectively justified. </a:t>
            </a:r>
          </a:p>
          <a:p>
            <a:r>
              <a:rPr lang="en-GB" sz="1200" dirty="0"/>
              <a:t>The tribunal held that the claimant's tweets and other communications were little more than an assertion of the core protected belief. In some cases, the claimant had been provocative or mocking but this was the "common currency of debate" and was not objectively offensive or unreasonable. The claimant’s claim for direct discrimination was therefore upheld</a:t>
            </a:r>
            <a:r>
              <a:rPr lang="en-GB" sz="1200" dirty="0" smtClean="0"/>
              <a:t>.</a:t>
            </a:r>
            <a:endParaRPr lang="en-GB" sz="1200" dirty="0"/>
          </a:p>
        </p:txBody>
      </p:sp>
    </p:spTree>
    <p:extLst>
      <p:ext uri="{BB962C8B-B14F-4D97-AF65-F5344CB8AC3E}">
        <p14:creationId xmlns:p14="http://schemas.microsoft.com/office/powerpoint/2010/main" val="2636809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9941D-DAD7-411F-9991-26288A6D34B3}"/>
              </a:ext>
            </a:extLst>
          </p:cNvPr>
          <p:cNvSpPr>
            <a:spLocks noGrp="1"/>
          </p:cNvSpPr>
          <p:nvPr>
            <p:ph type="body" sz="quarter" idx="10"/>
          </p:nvPr>
        </p:nvSpPr>
        <p:spPr/>
        <p:txBody>
          <a:bodyPr/>
          <a:lstStyle/>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Case</a:t>
            </a:r>
          </a:p>
          <a:p>
            <a:pPr>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r>
              <a:rPr lang="en-GB" sz="1800" b="1" dirty="0" err="1" smtClean="0"/>
              <a:t>Mackereth</a:t>
            </a:r>
            <a:r>
              <a:rPr lang="en-GB" sz="1800" b="1" dirty="0" smtClean="0"/>
              <a:t> </a:t>
            </a:r>
            <a:r>
              <a:rPr lang="en-GB" sz="1800" b="1" dirty="0"/>
              <a:t>v DWP &amp; Anor</a:t>
            </a:r>
          </a:p>
        </p:txBody>
      </p:sp>
      <p:sp>
        <p:nvSpPr>
          <p:cNvPr id="5" name="Text Placeholder 4">
            <a:extLst>
              <a:ext uri="{FF2B5EF4-FFF2-40B4-BE49-F238E27FC236}">
                <a16:creationId xmlns:a16="http://schemas.microsoft.com/office/drawing/2014/main" id="{EFEF3752-B4F3-499D-9AAF-5F68A80D1BDC}"/>
              </a:ext>
            </a:extLst>
          </p:cNvPr>
          <p:cNvSpPr>
            <a:spLocks noGrp="1"/>
          </p:cNvSpPr>
          <p:nvPr>
            <p:ph type="body" sz="quarter" idx="17"/>
          </p:nvPr>
        </p:nvSpPr>
        <p:spPr/>
        <p:txBody>
          <a:bodyPr/>
          <a:lstStyle/>
          <a:p>
            <a:r>
              <a:rPr lang="en-GB" sz="1200" dirty="0"/>
              <a:t>In this case, it was held that a Christian doctor, who was at odds with his employer on the issue of using transgender service users’ preferred pronouns, had not been subjected to discrimination. </a:t>
            </a:r>
          </a:p>
          <a:p>
            <a:r>
              <a:rPr lang="en-GB" sz="1200" dirty="0" smtClean="0"/>
              <a:t>The Claimant asserted </a:t>
            </a:r>
            <a:r>
              <a:rPr lang="en-GB" sz="1200" dirty="0"/>
              <a:t>a biblical belief that people are created either male or female and cannot change their sex/gender at will, as well as a belief that it would be irresponsible and dishonest for a health professional to accommodate and/or encourage a patient’s ‘impersonation’ of the opposite sex. </a:t>
            </a:r>
          </a:p>
          <a:p>
            <a:r>
              <a:rPr lang="en-GB" sz="1200" dirty="0"/>
              <a:t>The employer explored ways to accommodate his objection, finding none, and the claimant left his </a:t>
            </a:r>
            <a:r>
              <a:rPr lang="en-GB" sz="1200" dirty="0" smtClean="0"/>
              <a:t>job. He brought </a:t>
            </a:r>
            <a:r>
              <a:rPr lang="en-GB" sz="1200" dirty="0"/>
              <a:t>tribunal proceedings alleging direct and indirect discrimination, as well as harassment. The tribunal rejected his complaints. </a:t>
            </a:r>
          </a:p>
          <a:p>
            <a:r>
              <a:rPr lang="en-GB" sz="1200" dirty="0" smtClean="0"/>
              <a:t>The </a:t>
            </a:r>
            <a:r>
              <a:rPr lang="en-GB" sz="1200" dirty="0"/>
              <a:t>EAT found that the </a:t>
            </a:r>
            <a:r>
              <a:rPr lang="en-GB" sz="1200" dirty="0" smtClean="0"/>
              <a:t>ET </a:t>
            </a:r>
            <a:r>
              <a:rPr lang="en-GB" sz="1200" dirty="0"/>
              <a:t>had been wrong to hold that aspects of the claimant’s beliefs were not worthy of respect in a democratic society. </a:t>
            </a:r>
            <a:r>
              <a:rPr lang="en-GB" sz="1200" dirty="0" smtClean="0"/>
              <a:t>However</a:t>
            </a:r>
            <a:r>
              <a:rPr lang="en-GB" sz="1200" dirty="0"/>
              <a:t>, this did not mean that </a:t>
            </a:r>
            <a:r>
              <a:rPr lang="en-GB" sz="1200" dirty="0" smtClean="0"/>
              <a:t>indirect discrimination </a:t>
            </a:r>
            <a:r>
              <a:rPr lang="en-GB" sz="1200" dirty="0"/>
              <a:t>had occurred. </a:t>
            </a:r>
            <a:r>
              <a:rPr lang="en-GB" sz="1200" dirty="0" smtClean="0"/>
              <a:t>The EAT found that the employer’s requirements were objectively justified. </a:t>
            </a:r>
            <a:endParaRPr lang="en-GB" sz="1200" dirty="0"/>
          </a:p>
          <a:p>
            <a:endParaRPr lang="en-GB" dirty="0"/>
          </a:p>
        </p:txBody>
      </p:sp>
    </p:spTree>
    <p:extLst>
      <p:ext uri="{BB962C8B-B14F-4D97-AF65-F5344CB8AC3E}">
        <p14:creationId xmlns:p14="http://schemas.microsoft.com/office/powerpoint/2010/main" val="1775129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814556-4E61-4116-B0D6-724EB49FB967}"/>
              </a:ext>
            </a:extLst>
          </p:cNvPr>
          <p:cNvSpPr>
            <a:spLocks noGrp="1"/>
          </p:cNvSpPr>
          <p:nvPr>
            <p:ph type="body" sz="quarter" idx="15"/>
          </p:nvPr>
        </p:nvSpPr>
        <p:spPr/>
        <p:txBody>
          <a:bodyPr/>
          <a:lstStyle/>
          <a:p>
            <a:pPr>
              <a:lnSpc>
                <a:spcPct val="107000"/>
              </a:lnSpc>
              <a:spcAft>
                <a:spcPts val="800"/>
              </a:spcAft>
            </a:pPr>
            <a:r>
              <a:rPr lang="en-GB" sz="1800" b="1" dirty="0">
                <a:latin typeface="+mj-lt"/>
                <a:ea typeface="Calibri" panose="020F0502020204030204" pitchFamily="34" charset="0"/>
                <a:cs typeface="Times New Roman" panose="02020603050405020304" pitchFamily="18" charset="0"/>
              </a:rPr>
              <a:t>Key points to take away from these </a:t>
            </a:r>
            <a:r>
              <a:rPr lang="en-GB" sz="1800" b="1" dirty="0" smtClean="0">
                <a:latin typeface="+mj-lt"/>
                <a:ea typeface="Calibri" panose="020F0502020204030204" pitchFamily="34" charset="0"/>
                <a:cs typeface="Times New Roman" panose="02020603050405020304" pitchFamily="18" charset="0"/>
              </a:rPr>
              <a:t>cases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FCAC7F18-9493-46F7-B9FD-9C0FEF18578C}"/>
              </a:ext>
            </a:extLst>
          </p:cNvPr>
          <p:cNvSpPr>
            <a:spLocks noGrp="1"/>
          </p:cNvSpPr>
          <p:nvPr>
            <p:ph type="body" sz="quarter" idx="18"/>
          </p:nvPr>
        </p:nvSpPr>
        <p:spPr>
          <a:xfrm>
            <a:off x="3284970" y="1356743"/>
            <a:ext cx="5455205" cy="3084657"/>
          </a:xfrm>
        </p:spPr>
        <p:txBody>
          <a:bodyPr/>
          <a:lstStyle/>
          <a:p>
            <a:r>
              <a:rPr lang="en-GB" sz="1200" dirty="0"/>
              <a:t>Ensure that rules and/or policies which might result in a group disadvantage are proportionate. </a:t>
            </a:r>
          </a:p>
          <a:p>
            <a:r>
              <a:rPr lang="en-GB" sz="1200" dirty="0" smtClean="0"/>
              <a:t>Equal </a:t>
            </a:r>
            <a:r>
              <a:rPr lang="en-GB" sz="1200" dirty="0"/>
              <a:t>opportunities training for all </a:t>
            </a:r>
            <a:r>
              <a:rPr lang="en-GB" sz="1200" dirty="0" smtClean="0"/>
              <a:t>staff.</a:t>
            </a:r>
            <a:endParaRPr lang="en-GB" sz="1200" dirty="0"/>
          </a:p>
          <a:p>
            <a:r>
              <a:rPr lang="en-GB" sz="1200" dirty="0"/>
              <a:t>Targeted training for managers who made decisions about employment opportunities – not just on protected beliefs and gender identity, but also other protected characteristics, particularly disability and pregnancy/maternity leave where additional rights apply. This can help avoid Tribunal cases and/or strengthen your defence.</a:t>
            </a:r>
          </a:p>
          <a:p>
            <a:r>
              <a:rPr lang="en-GB" sz="1200" dirty="0"/>
              <a:t>Be clear about standards of conduct, including behaviour on social media accounts where the employer can be identified and/or which other </a:t>
            </a:r>
            <a:r>
              <a:rPr lang="en-GB" sz="1200" dirty="0" smtClean="0"/>
              <a:t>colleagues </a:t>
            </a:r>
            <a:r>
              <a:rPr lang="en-GB" sz="1200" dirty="0"/>
              <a:t>can read.</a:t>
            </a:r>
          </a:p>
          <a:p>
            <a:r>
              <a:rPr lang="en-GB" sz="1200" dirty="0"/>
              <a:t>Recruitment practices – take care to avoid discrimination at this stage, and also take steps to consider if applicants are aligned to your values around equality and diversity. </a:t>
            </a:r>
            <a:r>
              <a:rPr lang="en-GB" sz="1200" dirty="0" smtClean="0"/>
              <a:t> </a:t>
            </a:r>
            <a:endParaRPr lang="en-GB" sz="1200" dirty="0"/>
          </a:p>
        </p:txBody>
      </p:sp>
      <p:sp>
        <p:nvSpPr>
          <p:cNvPr id="4" name="Rectangle 3"/>
          <p:cNvSpPr/>
          <p:nvPr/>
        </p:nvSpPr>
        <p:spPr>
          <a:xfrm>
            <a:off x="3284970" y="599075"/>
            <a:ext cx="5583657" cy="369332"/>
          </a:xfrm>
          <a:prstGeom prst="rect">
            <a:avLst/>
          </a:prstGeom>
        </p:spPr>
        <p:txBody>
          <a:bodyPr wrap="square">
            <a:spAutoFit/>
          </a:bodyPr>
          <a:lstStyle/>
          <a:p>
            <a:r>
              <a:rPr lang="en-GB" dirty="0" smtClean="0">
                <a:solidFill>
                  <a:schemeClr val="accent3"/>
                </a:solidFill>
                <a:latin typeface="+mj-lt"/>
              </a:rPr>
              <a:t>Recommendations</a:t>
            </a:r>
            <a:endParaRPr lang="en-GB" dirty="0">
              <a:solidFill>
                <a:schemeClr val="accent3"/>
              </a:solidFill>
              <a:latin typeface="+mj-lt"/>
            </a:endParaRPr>
          </a:p>
        </p:txBody>
      </p:sp>
    </p:spTree>
    <p:extLst>
      <p:ext uri="{BB962C8B-B14F-4D97-AF65-F5344CB8AC3E}">
        <p14:creationId xmlns:p14="http://schemas.microsoft.com/office/powerpoint/2010/main" val="817784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48464"/>
            <a:ext cx="9143999" cy="2093372"/>
          </a:xfrm>
        </p:spPr>
        <p:txBody>
          <a:bodyPr/>
          <a:lstStyle/>
          <a:p>
            <a:endParaRPr lang="en-GB" dirty="0" smtClean="0"/>
          </a:p>
          <a:p>
            <a:endParaRPr lang="en-GB" dirty="0"/>
          </a:p>
          <a:p>
            <a:r>
              <a:rPr lang="en-GB" sz="9600" dirty="0" smtClean="0"/>
              <a:t>?</a:t>
            </a:r>
            <a:endParaRPr lang="en-GB" sz="9600" dirty="0"/>
          </a:p>
        </p:txBody>
      </p:sp>
    </p:spTree>
    <p:extLst>
      <p:ext uri="{BB962C8B-B14F-4D97-AF65-F5344CB8AC3E}">
        <p14:creationId xmlns:p14="http://schemas.microsoft.com/office/powerpoint/2010/main" val="987956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C87D4-4984-4D1A-896D-EC9402159981}"/>
              </a:ext>
            </a:extLst>
          </p:cNvPr>
          <p:cNvSpPr>
            <a:spLocks noGrp="1"/>
          </p:cNvSpPr>
          <p:nvPr>
            <p:ph type="body" sz="quarter" idx="10"/>
          </p:nvPr>
        </p:nvSpPr>
        <p:spPr/>
        <p:txBody>
          <a:bodyPr/>
          <a:lstStyle/>
          <a:p>
            <a:endParaRPr lang="en-GB" dirty="0"/>
          </a:p>
          <a:p>
            <a:endParaRPr lang="en-GB" dirty="0"/>
          </a:p>
          <a:p>
            <a:r>
              <a:rPr lang="en-GB" dirty="0"/>
              <a:t> </a:t>
            </a:r>
          </a:p>
          <a:p>
            <a:endParaRPr lang="en-GB" dirty="0"/>
          </a:p>
        </p:txBody>
      </p:sp>
      <p:sp>
        <p:nvSpPr>
          <p:cNvPr id="9" name="TextBox 8">
            <a:extLst>
              <a:ext uri="{FF2B5EF4-FFF2-40B4-BE49-F238E27FC236}">
                <a16:creationId xmlns:a16="http://schemas.microsoft.com/office/drawing/2014/main" id="{A3F40806-FE8B-46CE-8416-8D9B6DC160E9}"/>
              </a:ext>
            </a:extLst>
          </p:cNvPr>
          <p:cNvSpPr txBox="1"/>
          <p:nvPr/>
        </p:nvSpPr>
        <p:spPr>
          <a:xfrm>
            <a:off x="388308" y="-4160475"/>
            <a:ext cx="8350880" cy="577209"/>
          </a:xfrm>
          <a:prstGeom prst="rect">
            <a:avLst/>
          </a:prstGeom>
          <a:noFill/>
        </p:spPr>
        <p:txBody>
          <a:bodyPr wrap="square">
            <a:spAutoFit/>
          </a:bodyPr>
          <a:lstStyle/>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200" dirty="0"/>
          </a:p>
        </p:txBody>
      </p:sp>
      <p:sp>
        <p:nvSpPr>
          <p:cNvPr id="11" name="TextBox 10">
            <a:extLst>
              <a:ext uri="{FF2B5EF4-FFF2-40B4-BE49-F238E27FC236}">
                <a16:creationId xmlns:a16="http://schemas.microsoft.com/office/drawing/2014/main" id="{D18053F3-F9E7-4374-AB98-6B8CA959256D}"/>
              </a:ext>
            </a:extLst>
          </p:cNvPr>
          <p:cNvSpPr txBox="1"/>
          <p:nvPr/>
        </p:nvSpPr>
        <p:spPr>
          <a:xfrm>
            <a:off x="433688" y="453970"/>
            <a:ext cx="3231532" cy="2771015"/>
          </a:xfrm>
          <a:prstGeom prst="rect">
            <a:avLst/>
          </a:prstGeom>
          <a:noFill/>
        </p:spPr>
        <p:txBody>
          <a:bodyPr wrap="square">
            <a:spAutoFit/>
          </a:bodyPr>
          <a:lstStyle/>
          <a:p>
            <a:pPr>
              <a:lnSpc>
                <a:spcPct val="107000"/>
              </a:lnSpc>
              <a:spcAft>
                <a:spcPts val="800"/>
              </a:spcAft>
            </a:pPr>
            <a:r>
              <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UPDATE ON EMPLOYMENT STATUS </a:t>
            </a:r>
          </a:p>
          <a:p>
            <a:pPr>
              <a:lnSpc>
                <a:spcPct val="107000"/>
              </a:lnSpc>
              <a:spcAft>
                <a:spcPts val="800"/>
              </a:spcAft>
            </a:pPr>
            <a:endPar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Guidance can be found out:  https://www.gov.uk/government/publications/employment-status-and-employment-rights</a:t>
            </a:r>
          </a:p>
        </p:txBody>
      </p:sp>
      <p:sp>
        <p:nvSpPr>
          <p:cNvPr id="6" name="Rectangle 5"/>
          <p:cNvSpPr/>
          <p:nvPr/>
        </p:nvSpPr>
        <p:spPr>
          <a:xfrm>
            <a:off x="3779520" y="577049"/>
            <a:ext cx="4959668" cy="4001224"/>
          </a:xfrm>
          <a:prstGeom prst="rect">
            <a:avLst/>
          </a:prstGeom>
        </p:spPr>
        <p:txBody>
          <a:bodyPr wrap="square">
            <a:spAutoFit/>
          </a:bodyPr>
          <a:lstStyle/>
          <a:p>
            <a:pPr>
              <a:lnSpc>
                <a:spcPct val="107000"/>
              </a:lnSpc>
              <a:spcAft>
                <a:spcPts val="800"/>
              </a:spcAft>
            </a:pPr>
            <a:r>
              <a:rPr lang="en-GB" b="1"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Background</a:t>
            </a:r>
            <a:endParaRPr lang="en-GB" b="1"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endParaRP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a:latin typeface="Calibri Light" panose="020F0302020204030204" pitchFamily="34" charset="0"/>
                <a:ea typeface="Calibri" panose="020F0502020204030204" pitchFamily="34" charset="0"/>
                <a:cs typeface="Calibri Light" panose="020F0302020204030204" pitchFamily="34" charset="0"/>
              </a:rPr>
              <a:t>Employment status, </a:t>
            </a:r>
            <a:r>
              <a:rPr lang="en-GB" sz="1400" dirty="0" err="1" smtClean="0">
                <a:latin typeface="Calibri Light" panose="020F0302020204030204" pitchFamily="34" charset="0"/>
                <a:ea typeface="Calibri" panose="020F0502020204030204" pitchFamily="34" charset="0"/>
                <a:cs typeface="Calibri Light" panose="020F0302020204030204" pitchFamily="34" charset="0"/>
              </a:rPr>
              <a:t>ie</a:t>
            </a:r>
            <a:r>
              <a:rPr lang="en-GB" sz="1400" dirty="0" smtClean="0">
                <a:latin typeface="Calibri Light" panose="020F0302020204030204" pitchFamily="34" charset="0"/>
                <a:ea typeface="Calibri" panose="020F0502020204030204" pitchFamily="34" charset="0"/>
                <a:cs typeface="Calibri Light" panose="020F0302020204030204" pitchFamily="34" charset="0"/>
              </a:rPr>
              <a:t> </a:t>
            </a:r>
            <a:r>
              <a:rPr lang="en-GB" sz="1400" dirty="0">
                <a:latin typeface="Calibri Light" panose="020F0302020204030204" pitchFamily="34" charset="0"/>
                <a:ea typeface="Calibri" panose="020F0502020204030204" pitchFamily="34" charset="0"/>
                <a:cs typeface="Calibri Light" panose="020F0302020204030204" pitchFamily="34" charset="0"/>
              </a:rPr>
              <a:t>whether an individual is an employee, worker or contractor, is a complex area and the current position is substantially defined through case law. </a:t>
            </a: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a:latin typeface="Calibri Light" panose="020F0302020204030204" pitchFamily="34" charset="0"/>
                <a:ea typeface="Calibri" panose="020F0502020204030204" pitchFamily="34" charset="0"/>
                <a:cs typeface="Calibri Light" panose="020F0302020204030204" pitchFamily="34" charset="0"/>
              </a:rPr>
              <a:t>There has recently been a consultation to review whether the law on employment status is fit for the modern economy. </a:t>
            </a: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The </a:t>
            </a:r>
            <a:r>
              <a:rPr lang="en-GB" sz="1400" dirty="0">
                <a:latin typeface="Calibri Light" panose="020F0302020204030204" pitchFamily="34" charset="0"/>
                <a:ea typeface="Calibri" panose="020F0502020204030204" pitchFamily="34" charset="0"/>
                <a:cs typeface="Calibri Light" panose="020F0302020204030204" pitchFamily="34" charset="0"/>
              </a:rPr>
              <a:t>government has published new non-statutory guidance designed to improve clarity around employment status making it clearer which rights attach to which category of employment (employee, worker and self-employed). </a:t>
            </a: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a:latin typeface="Calibri Light" panose="020F0302020204030204" pitchFamily="34" charset="0"/>
                <a:ea typeface="Calibri" panose="020F0502020204030204" pitchFamily="34" charset="0"/>
                <a:cs typeface="Calibri Light" panose="020F0302020204030204" pitchFamily="34" charset="0"/>
              </a:rPr>
              <a:t>As it is a complex area and each case will depend on its own facts, it is important to ensure that you regularly review your contracts with workers and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contractors.</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398212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570FB3-544D-4B95-85B5-7B23C1595B21}"/>
              </a:ext>
            </a:extLst>
          </p:cNvPr>
          <p:cNvSpPr>
            <a:spLocks noGrp="1"/>
          </p:cNvSpPr>
          <p:nvPr>
            <p:ph type="body" sz="quarter" idx="15"/>
          </p:nvPr>
        </p:nvSpPr>
        <p:spPr>
          <a:xfrm>
            <a:off x="738144" y="765721"/>
            <a:ext cx="1775534" cy="1358673"/>
          </a:xfrm>
        </p:spPr>
        <p:txBody>
          <a:bodyPr/>
          <a:lstStyle/>
          <a:p>
            <a:pPr marL="0" lvl="1" indent="0">
              <a:lnSpc>
                <a:spcPct val="107000"/>
              </a:lnSpc>
              <a:spcAft>
                <a:spcPts val="800"/>
              </a:spcAft>
            </a:pPr>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What’s on the horizon for 2022/2023</a:t>
            </a:r>
            <a:r>
              <a:rPr lang="en-GB" sz="1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GB" dirty="0"/>
          </a:p>
        </p:txBody>
      </p:sp>
      <p:sp>
        <p:nvSpPr>
          <p:cNvPr id="5" name="Text Placeholder 4">
            <a:extLst>
              <a:ext uri="{FF2B5EF4-FFF2-40B4-BE49-F238E27FC236}">
                <a16:creationId xmlns:a16="http://schemas.microsoft.com/office/drawing/2014/main" id="{3AF4C9F5-9001-4622-B1D4-AD02169981F2}"/>
              </a:ext>
            </a:extLst>
          </p:cNvPr>
          <p:cNvSpPr>
            <a:spLocks noGrp="1"/>
          </p:cNvSpPr>
          <p:nvPr>
            <p:ph type="body" sz="quarter" idx="18"/>
          </p:nvPr>
        </p:nvSpPr>
        <p:spPr>
          <a:xfrm>
            <a:off x="3354339" y="771967"/>
            <a:ext cx="5455205" cy="3987393"/>
          </a:xfrm>
        </p:spPr>
        <p:txBody>
          <a:bodyPr/>
          <a:lstStyle/>
          <a:p>
            <a:pPr marL="0" indent="0">
              <a:buNone/>
            </a:pPr>
            <a:r>
              <a:rPr lang="en-GB" sz="1800" b="1" dirty="0" smtClean="0">
                <a:solidFill>
                  <a:schemeClr val="accent3"/>
                </a:solidFill>
              </a:rPr>
              <a:t>Post COVID working practices</a:t>
            </a:r>
          </a:p>
          <a:p>
            <a:pPr marL="0" indent="0">
              <a:buNone/>
            </a:pPr>
            <a:r>
              <a:rPr lang="en-GB" sz="1200" dirty="0" smtClean="0"/>
              <a:t>Re employment contracts, policies </a:t>
            </a:r>
            <a:r>
              <a:rPr lang="en-GB" sz="1200" dirty="0"/>
              <a:t>and procedures up to date with current working practices</a:t>
            </a:r>
            <a:r>
              <a:rPr lang="en-GB" sz="1200" dirty="0" smtClean="0"/>
              <a:t>?</a:t>
            </a:r>
          </a:p>
          <a:p>
            <a:pPr marL="0" indent="0">
              <a:spcBef>
                <a:spcPts val="0"/>
              </a:spcBef>
              <a:buNone/>
            </a:pPr>
            <a:endParaRPr lang="en-GB" sz="1200" dirty="0" smtClean="0"/>
          </a:p>
          <a:p>
            <a:pPr marL="0" indent="0">
              <a:buNone/>
            </a:pPr>
            <a:r>
              <a:rPr lang="en-GB" sz="1800" b="1" dirty="0" smtClean="0">
                <a:solidFill>
                  <a:schemeClr val="accent3"/>
                </a:solidFill>
              </a:rPr>
              <a:t>Right to work checks</a:t>
            </a:r>
          </a:p>
          <a:p>
            <a:pPr marL="0" indent="0">
              <a:buNone/>
            </a:pPr>
            <a:r>
              <a:rPr lang="en-GB" sz="1200" dirty="0"/>
              <a:t>T</a:t>
            </a:r>
            <a:r>
              <a:rPr lang="en-GB" sz="1200" dirty="0" smtClean="0"/>
              <a:t>hese checks </a:t>
            </a:r>
            <a:r>
              <a:rPr lang="en-GB" sz="1200" dirty="0"/>
              <a:t>changed on </a:t>
            </a:r>
            <a:r>
              <a:rPr lang="en-GB" sz="1200" b="1" dirty="0"/>
              <a:t>1 October 2022</a:t>
            </a:r>
            <a:r>
              <a:rPr lang="en-GB" sz="1200" dirty="0"/>
              <a:t>. </a:t>
            </a:r>
            <a:r>
              <a:rPr lang="en-GB" sz="1200" dirty="0" smtClean="0"/>
              <a:t>The </a:t>
            </a:r>
            <a:r>
              <a:rPr lang="en-GB" sz="1200" dirty="0"/>
              <a:t>method used depends on the immigration status of the individual and the documents they hold</a:t>
            </a:r>
            <a:r>
              <a:rPr lang="en-GB" sz="1200" dirty="0" smtClean="0"/>
              <a:t>:</a:t>
            </a:r>
          </a:p>
          <a:p>
            <a:pPr marL="0" indent="0">
              <a:spcBef>
                <a:spcPts val="0"/>
              </a:spcBef>
              <a:buNone/>
            </a:pPr>
            <a:endParaRPr lang="en-GB" sz="1200" dirty="0"/>
          </a:p>
          <a:p>
            <a:pPr lvl="1"/>
            <a:r>
              <a:rPr lang="en-GB" sz="1200" dirty="0" smtClean="0"/>
              <a:t>Online check: Biometric </a:t>
            </a:r>
            <a:r>
              <a:rPr lang="en-GB" sz="1200" dirty="0"/>
              <a:t>residence permit, biometric card and frontier worker permit </a:t>
            </a:r>
            <a:r>
              <a:rPr lang="en-GB" sz="1200" dirty="0" smtClean="0"/>
              <a:t>holders, EU </a:t>
            </a:r>
            <a:r>
              <a:rPr lang="en-GB" sz="1200" dirty="0"/>
              <a:t>settled status, EU Pre-settled </a:t>
            </a:r>
            <a:r>
              <a:rPr lang="en-GB" sz="1200" dirty="0" smtClean="0"/>
              <a:t>status</a:t>
            </a:r>
            <a:endParaRPr lang="en-GB" sz="1200" dirty="0"/>
          </a:p>
          <a:p>
            <a:pPr lvl="1"/>
            <a:r>
              <a:rPr lang="en-GB" sz="1200" dirty="0"/>
              <a:t>M</a:t>
            </a:r>
            <a:r>
              <a:rPr lang="en-GB" sz="1200" dirty="0" smtClean="0"/>
              <a:t>anual </a:t>
            </a:r>
            <a:r>
              <a:rPr lang="en-GB" sz="1200" dirty="0"/>
              <a:t>or using an identity service provider: </a:t>
            </a:r>
            <a:r>
              <a:rPr lang="en-GB" sz="1200" dirty="0" smtClean="0"/>
              <a:t>those </a:t>
            </a:r>
            <a:r>
              <a:rPr lang="en-GB" sz="1200" dirty="0"/>
              <a:t>not eligible for online checks (for example valid British and Irish passport holders</a:t>
            </a:r>
            <a:r>
              <a:rPr lang="en-GB" sz="1200" dirty="0" smtClean="0"/>
              <a:t>)</a:t>
            </a:r>
          </a:p>
          <a:p>
            <a:pPr marL="0" indent="0">
              <a:spcBef>
                <a:spcPts val="0"/>
              </a:spcBef>
              <a:buNone/>
            </a:pPr>
            <a:endParaRPr lang="en-GB" sz="1200" dirty="0"/>
          </a:p>
          <a:p>
            <a:pPr marL="0" indent="0">
              <a:buNone/>
            </a:pPr>
            <a:r>
              <a:rPr lang="en-GB" sz="1800" b="1" dirty="0" smtClean="0">
                <a:solidFill>
                  <a:schemeClr val="accent3"/>
                </a:solidFill>
              </a:rPr>
              <a:t>Data </a:t>
            </a:r>
            <a:r>
              <a:rPr lang="en-GB" sz="1800" b="1" dirty="0">
                <a:solidFill>
                  <a:schemeClr val="accent3"/>
                </a:solidFill>
              </a:rPr>
              <a:t>protection and digital information </a:t>
            </a:r>
            <a:r>
              <a:rPr lang="en-GB" sz="1800" b="1" dirty="0" smtClean="0">
                <a:solidFill>
                  <a:schemeClr val="accent3"/>
                </a:solidFill>
              </a:rPr>
              <a:t>bill</a:t>
            </a:r>
            <a:endParaRPr lang="en-GB" sz="1800" dirty="0">
              <a:solidFill>
                <a:schemeClr val="accent3"/>
              </a:solidFill>
            </a:endParaRPr>
          </a:p>
          <a:p>
            <a:pPr marL="0" indent="0">
              <a:buNone/>
            </a:pPr>
            <a:r>
              <a:rPr lang="en-GB" sz="1200" dirty="0"/>
              <a:t>I</a:t>
            </a:r>
            <a:r>
              <a:rPr lang="en-GB" sz="1200" dirty="0" smtClean="0"/>
              <a:t>n </a:t>
            </a:r>
            <a:r>
              <a:rPr lang="en-GB" sz="1200" dirty="0"/>
              <a:t>July the government introduced a bill intended to make the UK’s current GDPR regime less of a burden on </a:t>
            </a:r>
            <a:r>
              <a:rPr lang="en-GB" sz="1200" dirty="0" smtClean="0"/>
              <a:t>businesses </a:t>
            </a:r>
            <a:r>
              <a:rPr lang="en-GB" sz="1200" dirty="0"/>
              <a:t>while retaining a global gold standard for data protection</a:t>
            </a:r>
            <a:r>
              <a:rPr lang="en-GB" sz="1200" dirty="0" smtClean="0"/>
              <a:t>. However at the recent Conservative Party Conference it was said that GDPR would be replaced by a business and consumer-friendly data protection regime. </a:t>
            </a:r>
            <a:endParaRPr lang="en-GB" sz="1000" dirty="0"/>
          </a:p>
          <a:p>
            <a:endParaRPr lang="en-GB" dirty="0"/>
          </a:p>
        </p:txBody>
      </p:sp>
    </p:spTree>
    <p:extLst>
      <p:ext uri="{BB962C8B-B14F-4D97-AF65-F5344CB8AC3E}">
        <p14:creationId xmlns:p14="http://schemas.microsoft.com/office/powerpoint/2010/main" val="3653757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D65F23-F537-4535-A3D6-B7D13C4D9C0A}"/>
              </a:ext>
            </a:extLst>
          </p:cNvPr>
          <p:cNvSpPr>
            <a:spLocks noGrp="1"/>
          </p:cNvSpPr>
          <p:nvPr>
            <p:ph type="body" sz="quarter" idx="18"/>
          </p:nvPr>
        </p:nvSpPr>
        <p:spPr>
          <a:xfrm>
            <a:off x="3284970" y="693601"/>
            <a:ext cx="5455205" cy="4209139"/>
          </a:xfrm>
        </p:spPr>
        <p:txBody>
          <a:bodyPr/>
          <a:lstStyle/>
          <a:p>
            <a:pPr marL="0" indent="0">
              <a:lnSpc>
                <a:spcPct val="107000"/>
              </a:lnSpc>
              <a:buNone/>
            </a:pPr>
            <a:r>
              <a:rPr lang="en-GB" sz="1800" b="1" dirty="0">
                <a:solidFill>
                  <a:schemeClr val="accent3"/>
                </a:solidFill>
              </a:rPr>
              <a:t>Neonatal care (leave and pay) </a:t>
            </a:r>
            <a:r>
              <a:rPr lang="en-GB" sz="1800" b="1" dirty="0" smtClean="0">
                <a:solidFill>
                  <a:schemeClr val="accent3"/>
                </a:solidFill>
              </a:rPr>
              <a:t>bill</a:t>
            </a:r>
          </a:p>
          <a:p>
            <a:pPr marL="0" indent="0">
              <a:lnSpc>
                <a:spcPct val="107000"/>
              </a:lnSpc>
              <a:buNone/>
            </a:pPr>
            <a:r>
              <a:rPr lang="en-GB" sz="1200" dirty="0" smtClean="0"/>
              <a:t>Received </a:t>
            </a:r>
            <a:r>
              <a:rPr lang="en-GB" sz="1200" dirty="0"/>
              <a:t>government backing in </a:t>
            </a:r>
            <a:r>
              <a:rPr lang="en-GB" sz="1200" dirty="0" smtClean="0"/>
              <a:t>July. This will:</a:t>
            </a:r>
          </a:p>
          <a:p>
            <a:pPr marL="655638" lvl="1" indent="-342900">
              <a:lnSpc>
                <a:spcPct val="107000"/>
              </a:lnSpc>
            </a:pPr>
            <a:r>
              <a:rPr lang="en-GB" sz="1200" dirty="0"/>
              <a:t>A</a:t>
            </a:r>
            <a:r>
              <a:rPr lang="en-GB" sz="1200" dirty="0" smtClean="0"/>
              <a:t>llow parents whose babies need hospital neonatal care to take 12 weeks paid leave in addition to their statutory maternity or paternity leave</a:t>
            </a:r>
          </a:p>
          <a:p>
            <a:pPr marL="655638" lvl="1" indent="-342900">
              <a:lnSpc>
                <a:spcPct val="107000"/>
              </a:lnSpc>
            </a:pPr>
            <a:r>
              <a:rPr lang="en-GB" sz="1200" dirty="0"/>
              <a:t>T</a:t>
            </a:r>
            <a:r>
              <a:rPr lang="en-GB" sz="1200" dirty="0" smtClean="0"/>
              <a:t>he right will be available from day one of employment</a:t>
            </a:r>
          </a:p>
          <a:p>
            <a:pPr marL="655638" lvl="1" indent="-342900">
              <a:lnSpc>
                <a:spcPct val="107000"/>
              </a:lnSpc>
            </a:pPr>
            <a:r>
              <a:rPr lang="en-GB" sz="1200" dirty="0"/>
              <a:t>A</a:t>
            </a:r>
            <a:r>
              <a:rPr lang="en-GB" sz="1200" dirty="0" smtClean="0"/>
              <a:t>pply </a:t>
            </a:r>
            <a:r>
              <a:rPr lang="en-GB" sz="1200" dirty="0"/>
              <a:t>t</a:t>
            </a:r>
            <a:r>
              <a:rPr lang="en-GB" sz="1200" dirty="0" smtClean="0"/>
              <a:t>o parents whose babies are admitted to hospital up to the age of 28 days and who need to stay in hospital for 7 days continuously or more.</a:t>
            </a:r>
            <a:endParaRPr lang="en-GB" sz="1200" dirty="0"/>
          </a:p>
          <a:p>
            <a:pPr marL="0" indent="0">
              <a:lnSpc>
                <a:spcPct val="107000"/>
              </a:lnSpc>
              <a:buNone/>
            </a:pPr>
            <a:r>
              <a:rPr lang="en-GB" sz="1800" b="1" dirty="0" smtClean="0">
                <a:solidFill>
                  <a:schemeClr val="accent3"/>
                </a:solidFill>
              </a:rPr>
              <a:t>Ethnicity </a:t>
            </a:r>
            <a:r>
              <a:rPr lang="en-GB" sz="1800" b="1" dirty="0">
                <a:solidFill>
                  <a:schemeClr val="accent3"/>
                </a:solidFill>
              </a:rPr>
              <a:t>pay gap </a:t>
            </a:r>
            <a:r>
              <a:rPr lang="en-GB" sz="1800" b="1" dirty="0" smtClean="0">
                <a:solidFill>
                  <a:schemeClr val="accent3"/>
                </a:solidFill>
              </a:rPr>
              <a:t>reporting</a:t>
            </a:r>
            <a:endParaRPr lang="en-GB" sz="1800" dirty="0">
              <a:solidFill>
                <a:schemeClr val="accent3"/>
              </a:solidFill>
            </a:endParaRPr>
          </a:p>
          <a:p>
            <a:pPr marL="0" indent="0">
              <a:lnSpc>
                <a:spcPct val="107000"/>
              </a:lnSpc>
              <a:buNone/>
            </a:pPr>
            <a:r>
              <a:rPr lang="en-GB" sz="1200" dirty="0" smtClean="0"/>
              <a:t>Voluntary reporting is encouraged by the Government. The Government is due to publish guidance </a:t>
            </a:r>
            <a:r>
              <a:rPr lang="en-GB" sz="1200" dirty="0"/>
              <a:t>for employers </a:t>
            </a:r>
            <a:r>
              <a:rPr lang="en-GB" sz="1200" dirty="0" smtClean="0"/>
              <a:t>on voluntary ethnicity pay reporting. </a:t>
            </a:r>
          </a:p>
          <a:p>
            <a:pPr marL="0" indent="0">
              <a:lnSpc>
                <a:spcPct val="107000"/>
              </a:lnSpc>
              <a:buNone/>
            </a:pPr>
            <a:r>
              <a:rPr lang="en-GB" sz="1800" b="1" dirty="0" smtClean="0">
                <a:solidFill>
                  <a:schemeClr val="accent3"/>
                </a:solidFill>
              </a:rPr>
              <a:t>Gender Pay Gap Reporting</a:t>
            </a:r>
          </a:p>
          <a:p>
            <a:pPr marL="0" indent="0">
              <a:lnSpc>
                <a:spcPct val="107000"/>
              </a:lnSpc>
              <a:buNone/>
            </a:pPr>
            <a:r>
              <a:rPr lang="en-GB" sz="1200" dirty="0" smtClean="0"/>
              <a:t>The UK Government has indicated that they will change the reporting obligations from those with 250 employees to those with 500 employees. Although it has been indicated that this could go as high as 1,000 employees.  </a:t>
            </a:r>
          </a:p>
          <a:p>
            <a:pPr marL="342900" indent="-342900">
              <a:lnSpc>
                <a:spcPct val="107000"/>
              </a:lnSpc>
              <a:buFont typeface="Calibri" panose="020F0502020204030204" pitchFamily="34" charset="0"/>
              <a:buChar char="-"/>
            </a:pPr>
            <a:endParaRPr lang="en-GB" sz="1200" dirty="0"/>
          </a:p>
          <a:p>
            <a:endParaRPr lang="en-GB" dirty="0"/>
          </a:p>
        </p:txBody>
      </p:sp>
      <p:sp>
        <p:nvSpPr>
          <p:cNvPr id="7" name="TextBox 6">
            <a:extLst>
              <a:ext uri="{FF2B5EF4-FFF2-40B4-BE49-F238E27FC236}">
                <a16:creationId xmlns:a16="http://schemas.microsoft.com/office/drawing/2014/main" id="{62C526EE-BFDF-4381-AAC7-EEB5F561554D}"/>
              </a:ext>
            </a:extLst>
          </p:cNvPr>
          <p:cNvSpPr txBox="1"/>
          <p:nvPr/>
        </p:nvSpPr>
        <p:spPr>
          <a:xfrm>
            <a:off x="643579" y="693601"/>
            <a:ext cx="1500327" cy="923330"/>
          </a:xfrm>
          <a:prstGeom prst="rect">
            <a:avLst/>
          </a:prstGeom>
          <a:noFill/>
        </p:spPr>
        <p:txBody>
          <a:bodyPr wrap="square">
            <a:spAutoFit/>
          </a:bodyPr>
          <a:lstStyle/>
          <a:p>
            <a:pPr marL="0" lvl="1"/>
            <a:r>
              <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What’s on </a:t>
            </a:r>
            <a:r>
              <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the horizon for 2022/2023</a:t>
            </a:r>
            <a:r>
              <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a:t>
            </a: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661810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sz="1800" b="1" dirty="0"/>
              <a:t>Topics for discussion</a:t>
            </a:r>
          </a:p>
        </p:txBody>
      </p:sp>
      <p:sp>
        <p:nvSpPr>
          <p:cNvPr id="6" name="Text Placeholder 5"/>
          <p:cNvSpPr>
            <a:spLocks noGrp="1"/>
          </p:cNvSpPr>
          <p:nvPr>
            <p:ph type="body" sz="quarter" idx="18"/>
          </p:nvPr>
        </p:nvSpPr>
        <p:spPr>
          <a:xfrm>
            <a:off x="3284970" y="1404891"/>
            <a:ext cx="5455205" cy="3003148"/>
          </a:xfrm>
        </p:spPr>
        <p:txBody>
          <a:bodyPr/>
          <a:lstStyle/>
          <a:p>
            <a:pPr>
              <a:spcAft>
                <a:spcPts val="600"/>
              </a:spcAft>
            </a:pPr>
            <a:r>
              <a:rPr lang="en-GB" b="1" dirty="0">
                <a:solidFill>
                  <a:schemeClr val="accent3"/>
                </a:solidFill>
              </a:rPr>
              <a:t>Holiday</a:t>
            </a:r>
            <a:r>
              <a:rPr lang="en-GB" sz="1400" dirty="0">
                <a:solidFill>
                  <a:schemeClr val="dk1"/>
                </a:solidFill>
              </a:rPr>
              <a:t> </a:t>
            </a:r>
            <a:r>
              <a:rPr lang="en-GB" sz="1400" dirty="0" smtClean="0">
                <a:solidFill>
                  <a:schemeClr val="dk1"/>
                </a:solidFill>
              </a:rPr>
              <a:t>– the </a:t>
            </a:r>
            <a:r>
              <a:rPr lang="en-GB" sz="1400" dirty="0">
                <a:solidFill>
                  <a:schemeClr val="dk1"/>
                </a:solidFill>
              </a:rPr>
              <a:t>Supreme Court’s decision on calculating holiday </a:t>
            </a:r>
            <a:r>
              <a:rPr lang="en-GB" sz="1400" dirty="0" smtClean="0">
                <a:solidFill>
                  <a:schemeClr val="dk1"/>
                </a:solidFill>
              </a:rPr>
              <a:t>entitlement and pay </a:t>
            </a:r>
            <a:r>
              <a:rPr lang="en-GB" sz="1400" dirty="0">
                <a:solidFill>
                  <a:schemeClr val="dk1"/>
                </a:solidFill>
              </a:rPr>
              <a:t>for part-year workers.  </a:t>
            </a:r>
          </a:p>
          <a:p>
            <a:pPr>
              <a:spcAft>
                <a:spcPts val="600"/>
              </a:spcAft>
            </a:pPr>
            <a:r>
              <a:rPr lang="en-GB" b="1" dirty="0" smtClean="0">
                <a:solidFill>
                  <a:schemeClr val="accent3"/>
                </a:solidFill>
              </a:rPr>
              <a:t>Long COVID</a:t>
            </a:r>
            <a:r>
              <a:rPr lang="en-GB" dirty="0">
                <a:solidFill>
                  <a:schemeClr val="dk1"/>
                </a:solidFill>
              </a:rPr>
              <a:t> </a:t>
            </a:r>
            <a:r>
              <a:rPr lang="en-GB" sz="1400" dirty="0">
                <a:solidFill>
                  <a:schemeClr val="dk1"/>
                </a:solidFill>
              </a:rPr>
              <a:t>– </a:t>
            </a:r>
            <a:r>
              <a:rPr lang="en-GB" sz="1400" dirty="0" smtClean="0">
                <a:solidFill>
                  <a:schemeClr val="dk1"/>
                </a:solidFill>
              </a:rPr>
              <a:t>circumstances </a:t>
            </a:r>
            <a:r>
              <a:rPr lang="en-GB" sz="1400" dirty="0">
                <a:solidFill>
                  <a:schemeClr val="dk1"/>
                </a:solidFill>
              </a:rPr>
              <a:t>when long </a:t>
            </a:r>
            <a:r>
              <a:rPr lang="en-GB" sz="1400" dirty="0" smtClean="0">
                <a:solidFill>
                  <a:schemeClr val="dk1"/>
                </a:solidFill>
              </a:rPr>
              <a:t>COVID </a:t>
            </a:r>
            <a:r>
              <a:rPr lang="en-GB" sz="1400" dirty="0">
                <a:solidFill>
                  <a:schemeClr val="dk1"/>
                </a:solidFill>
              </a:rPr>
              <a:t>may be considered a disability under the Equality Act 2010.</a:t>
            </a:r>
          </a:p>
          <a:p>
            <a:pPr>
              <a:spcAft>
                <a:spcPts val="600"/>
              </a:spcAft>
            </a:pPr>
            <a:r>
              <a:rPr lang="en-GB" b="1" dirty="0" smtClean="0">
                <a:solidFill>
                  <a:schemeClr val="accent3"/>
                </a:solidFill>
              </a:rPr>
              <a:t>Menopausal symptoms</a:t>
            </a:r>
            <a:r>
              <a:rPr lang="en-GB" dirty="0">
                <a:solidFill>
                  <a:schemeClr val="dk1"/>
                </a:solidFill>
              </a:rPr>
              <a:t> </a:t>
            </a:r>
            <a:r>
              <a:rPr lang="en-GB" sz="1400" dirty="0">
                <a:solidFill>
                  <a:schemeClr val="dk1"/>
                </a:solidFill>
              </a:rPr>
              <a:t>– c</a:t>
            </a:r>
            <a:r>
              <a:rPr lang="en-GB" sz="1400" dirty="0" smtClean="0">
                <a:solidFill>
                  <a:schemeClr val="dk1"/>
                </a:solidFill>
              </a:rPr>
              <a:t>an </a:t>
            </a:r>
            <a:r>
              <a:rPr lang="en-GB" sz="1400" dirty="0">
                <a:solidFill>
                  <a:schemeClr val="dk1"/>
                </a:solidFill>
              </a:rPr>
              <a:t>menopausal symptoms amount to a disability under the Equality Act 2010?</a:t>
            </a:r>
          </a:p>
          <a:p>
            <a:pPr>
              <a:spcAft>
                <a:spcPts val="600"/>
              </a:spcAft>
            </a:pPr>
            <a:r>
              <a:rPr lang="en-GB" b="1" dirty="0">
                <a:solidFill>
                  <a:schemeClr val="accent3"/>
                </a:solidFill>
              </a:rPr>
              <a:t>Protected beliefs </a:t>
            </a:r>
            <a:r>
              <a:rPr lang="en-GB" sz="1400" dirty="0">
                <a:solidFill>
                  <a:schemeClr val="dk1"/>
                </a:solidFill>
              </a:rPr>
              <a:t>– an update on recent cases.</a:t>
            </a:r>
          </a:p>
          <a:p>
            <a:pPr>
              <a:spcAft>
                <a:spcPts val="600"/>
              </a:spcAft>
            </a:pPr>
            <a:r>
              <a:rPr lang="en-GB" b="1" dirty="0">
                <a:solidFill>
                  <a:schemeClr val="accent3"/>
                </a:solidFill>
              </a:rPr>
              <a:t>Employment </a:t>
            </a:r>
            <a:r>
              <a:rPr lang="en-GB" b="1" dirty="0" smtClean="0">
                <a:solidFill>
                  <a:schemeClr val="accent3"/>
                </a:solidFill>
              </a:rPr>
              <a:t>status</a:t>
            </a:r>
            <a:r>
              <a:rPr lang="en-GB" dirty="0">
                <a:solidFill>
                  <a:schemeClr val="dk1"/>
                </a:solidFill>
              </a:rPr>
              <a:t> </a:t>
            </a:r>
            <a:r>
              <a:rPr lang="en-GB" sz="1400" dirty="0">
                <a:solidFill>
                  <a:schemeClr val="dk1"/>
                </a:solidFill>
              </a:rPr>
              <a:t>– </a:t>
            </a:r>
            <a:r>
              <a:rPr lang="en-GB" sz="1400" dirty="0" smtClean="0"/>
              <a:t>overview of </a:t>
            </a:r>
            <a:r>
              <a:rPr lang="en-GB" sz="1400" dirty="0"/>
              <a:t>G</a:t>
            </a:r>
            <a:r>
              <a:rPr lang="en-GB" sz="1400" dirty="0" smtClean="0"/>
              <a:t>overnment consultation. </a:t>
            </a:r>
            <a:endParaRPr lang="en-GB" sz="1400" dirty="0"/>
          </a:p>
          <a:p>
            <a:pPr>
              <a:spcAft>
                <a:spcPts val="600"/>
              </a:spcAft>
            </a:pPr>
            <a:r>
              <a:rPr lang="en-GB" b="1" dirty="0">
                <a:solidFill>
                  <a:schemeClr val="accent3"/>
                </a:solidFill>
              </a:rPr>
              <a:t>What’s on the horizon </a:t>
            </a:r>
            <a:r>
              <a:rPr lang="en-GB" sz="1400" dirty="0">
                <a:solidFill>
                  <a:schemeClr val="dk1"/>
                </a:solidFill>
              </a:rPr>
              <a:t>– 2022/2023.</a:t>
            </a:r>
          </a:p>
          <a:p>
            <a:endParaRPr lang="en-GB" dirty="0"/>
          </a:p>
        </p:txBody>
      </p:sp>
    </p:spTree>
    <p:extLst>
      <p:ext uri="{BB962C8B-B14F-4D97-AF65-F5344CB8AC3E}">
        <p14:creationId xmlns:p14="http://schemas.microsoft.com/office/powerpoint/2010/main" val="2168758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285840-05F3-4B76-BCA2-27C6DE775EA6}"/>
              </a:ext>
            </a:extLst>
          </p:cNvPr>
          <p:cNvSpPr>
            <a:spLocks noGrp="1"/>
          </p:cNvSpPr>
          <p:nvPr>
            <p:ph type="body" sz="quarter" idx="18"/>
          </p:nvPr>
        </p:nvSpPr>
        <p:spPr/>
        <p:txBody>
          <a:bodyPr/>
          <a:lstStyle/>
          <a:p>
            <a:pPr marL="0" lvl="0" indent="0">
              <a:lnSpc>
                <a:spcPct val="107000"/>
              </a:lnSpc>
              <a:buNone/>
            </a:pPr>
            <a:r>
              <a:rPr lang="en-GB" sz="1800" b="1" dirty="0">
                <a:solidFill>
                  <a:schemeClr val="accent3"/>
                </a:solidFill>
              </a:rPr>
              <a:t>Employment law </a:t>
            </a:r>
            <a:r>
              <a:rPr lang="en-GB" sz="1800" b="1" dirty="0" smtClean="0">
                <a:solidFill>
                  <a:schemeClr val="accent3"/>
                </a:solidFill>
              </a:rPr>
              <a:t>bill</a:t>
            </a:r>
          </a:p>
          <a:p>
            <a:pPr marL="0" lvl="0" indent="0">
              <a:lnSpc>
                <a:spcPct val="107000"/>
              </a:lnSpc>
              <a:spcBef>
                <a:spcPts val="0"/>
              </a:spcBef>
              <a:buNone/>
            </a:pPr>
            <a:endParaRPr lang="en-GB" sz="1800" b="1" dirty="0">
              <a:solidFill>
                <a:schemeClr val="accent3"/>
              </a:solidFill>
            </a:endParaRPr>
          </a:p>
          <a:p>
            <a:pPr marL="538163" lvl="1" indent="-357188">
              <a:lnSpc>
                <a:spcPct val="107000"/>
              </a:lnSpc>
            </a:pPr>
            <a:r>
              <a:rPr lang="en-GB" sz="1200" dirty="0">
                <a:ea typeface="Calibri" panose="020F0502020204030204" pitchFamily="34" charset="0"/>
                <a:cs typeface="Times New Roman" panose="02020603050405020304" pitchFamily="18" charset="0"/>
              </a:rPr>
              <a:t>Right to request flexible working from day one</a:t>
            </a:r>
          </a:p>
          <a:p>
            <a:pPr marL="538163" lvl="1" indent="-357188">
              <a:lnSpc>
                <a:spcPct val="107000"/>
              </a:lnSpc>
            </a:pPr>
            <a:r>
              <a:rPr lang="en-GB" sz="1200" dirty="0">
                <a:ea typeface="Calibri" panose="020F0502020204030204" pitchFamily="34" charset="0"/>
                <a:cs typeface="Times New Roman" panose="02020603050405020304" pitchFamily="18" charset="0"/>
              </a:rPr>
              <a:t>Extending redundancy protection</a:t>
            </a:r>
          </a:p>
          <a:p>
            <a:pPr marL="538163" lvl="1" indent="-357188">
              <a:lnSpc>
                <a:spcPct val="107000"/>
              </a:lnSpc>
            </a:pPr>
            <a:r>
              <a:rPr lang="en-GB" sz="1200" dirty="0" smtClean="0">
                <a:ea typeface="Calibri" panose="020F0502020204030204" pitchFamily="34" charset="0"/>
                <a:cs typeface="Times New Roman" panose="02020603050405020304" pitchFamily="18" charset="0"/>
              </a:rPr>
              <a:t>A </a:t>
            </a:r>
            <a:r>
              <a:rPr lang="en-GB" sz="1200" dirty="0">
                <a:ea typeface="Calibri" panose="020F0502020204030204" pitchFamily="34" charset="0"/>
                <a:cs typeface="Times New Roman" panose="02020603050405020304" pitchFamily="18" charset="0"/>
              </a:rPr>
              <a:t>new right for carers to take one week of unpaid statutory leave each year</a:t>
            </a:r>
          </a:p>
          <a:p>
            <a:pPr marL="538163" lvl="1" indent="-357188">
              <a:lnSpc>
                <a:spcPct val="107000"/>
              </a:lnSpc>
            </a:pPr>
            <a:r>
              <a:rPr lang="en-GB" sz="1200" dirty="0">
                <a:ea typeface="Calibri" panose="020F0502020204030204" pitchFamily="34" charset="0"/>
                <a:cs typeface="Times New Roman" panose="02020603050405020304" pitchFamily="18" charset="0"/>
              </a:rPr>
              <a:t>The right for all workers with variable hours to request a more predictable and stable contract after 26 weeks’ service </a:t>
            </a:r>
            <a:endParaRPr lang="en-GB" sz="1200" dirty="0" smtClean="0">
              <a:ea typeface="Calibri" panose="020F0502020204030204" pitchFamily="34" charset="0"/>
              <a:cs typeface="Times New Roman" panose="02020603050405020304" pitchFamily="18" charset="0"/>
            </a:endParaRPr>
          </a:p>
          <a:p>
            <a:pPr marL="538163" lvl="1" indent="-357188">
              <a:lnSpc>
                <a:spcPct val="107000"/>
              </a:lnSpc>
            </a:pPr>
            <a:r>
              <a:rPr lang="en-GB" sz="1200" dirty="0" smtClean="0"/>
              <a:t>New </a:t>
            </a:r>
            <a:r>
              <a:rPr lang="en-GB" sz="1200" dirty="0"/>
              <a:t>duty for employers to prevent workplace sexual harassment and to bring back laws making employers responsible if employees are harassed by customers or third parties </a:t>
            </a:r>
            <a:endParaRPr lang="en-GB" sz="1200" dirty="0" smtClean="0"/>
          </a:p>
          <a:p>
            <a:pPr marL="538163" lvl="1" indent="-357188">
              <a:lnSpc>
                <a:spcPct val="107000"/>
              </a:lnSpc>
            </a:pPr>
            <a:r>
              <a:rPr lang="en-GB" sz="1200" dirty="0" smtClean="0"/>
              <a:t>Curb </a:t>
            </a:r>
            <a:r>
              <a:rPr lang="en-GB" sz="1200" dirty="0"/>
              <a:t>the used of confidentiality clauses and non-disclosure agreements in employment contracts and settlement </a:t>
            </a:r>
            <a:r>
              <a:rPr lang="en-GB" sz="1200" dirty="0" smtClean="0"/>
              <a:t>agreements</a:t>
            </a:r>
          </a:p>
          <a:p>
            <a:pPr marL="538163" lvl="1" indent="-357188">
              <a:lnSpc>
                <a:spcPct val="107000"/>
              </a:lnSpc>
            </a:pPr>
            <a:r>
              <a:rPr lang="en-GB" sz="1200" dirty="0" smtClean="0"/>
              <a:t>Requirement </a:t>
            </a:r>
            <a:r>
              <a:rPr lang="en-GB" sz="1200" dirty="0"/>
              <a:t>for employers to pass on all types </a:t>
            </a:r>
            <a:r>
              <a:rPr lang="en-GB" sz="1200" dirty="0" smtClean="0"/>
              <a:t>of </a:t>
            </a:r>
            <a:r>
              <a:rPr lang="en-GB" sz="1200" dirty="0"/>
              <a:t>service charges to their </a:t>
            </a:r>
            <a:r>
              <a:rPr lang="en-GB" sz="1200" dirty="0" smtClean="0"/>
              <a:t>workers.</a:t>
            </a:r>
            <a:endParaRPr lang="en-GB" sz="1200" dirty="0"/>
          </a:p>
          <a:p>
            <a:pPr marL="0" indent="0">
              <a:buNone/>
            </a:pPr>
            <a:endParaRPr lang="en-GB" dirty="0"/>
          </a:p>
        </p:txBody>
      </p:sp>
      <p:sp>
        <p:nvSpPr>
          <p:cNvPr id="4" name="Text Placeholder 3"/>
          <p:cNvSpPr>
            <a:spLocks noGrp="1"/>
          </p:cNvSpPr>
          <p:nvPr>
            <p:ph type="body" sz="quarter" idx="15"/>
          </p:nvPr>
        </p:nvSpPr>
        <p:spPr/>
        <p:txBody>
          <a:bodyPr/>
          <a:lstStyle/>
          <a:p>
            <a:r>
              <a:rPr lang="en-GB" sz="1800" b="1" dirty="0"/>
              <a:t>What’s on the horizon for 2022/2023</a:t>
            </a:r>
            <a:r>
              <a:rPr lang="en-GB" sz="1800" b="1" dirty="0" smtClean="0"/>
              <a:t>?</a:t>
            </a:r>
            <a:endParaRPr lang="en-GB" sz="1800" b="1" dirty="0"/>
          </a:p>
        </p:txBody>
      </p:sp>
    </p:spTree>
    <p:extLst>
      <p:ext uri="{BB962C8B-B14F-4D97-AF65-F5344CB8AC3E}">
        <p14:creationId xmlns:p14="http://schemas.microsoft.com/office/powerpoint/2010/main" val="2310578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a:t>Thank you for attending today’s </a:t>
            </a:r>
            <a:r>
              <a:rPr lang="en-GB" dirty="0" smtClean="0"/>
              <a:t>webinar</a:t>
            </a:r>
            <a:endParaRPr lang="en-GB" dirty="0"/>
          </a:p>
          <a:p>
            <a:endParaRPr lang="en-GB" dirty="0"/>
          </a:p>
          <a:p>
            <a:r>
              <a:rPr lang="en-GB" dirty="0"/>
              <a:t>Does anyone have any questions</a:t>
            </a:r>
            <a:r>
              <a:rPr lang="en-GB" dirty="0" smtClean="0"/>
              <a:t>?</a:t>
            </a:r>
          </a:p>
          <a:p>
            <a:endParaRPr lang="en-GB" sz="9600" dirty="0"/>
          </a:p>
          <a:p>
            <a:endParaRPr lang="en-GB" dirty="0"/>
          </a:p>
        </p:txBody>
      </p:sp>
      <p:pic>
        <p:nvPicPr>
          <p:cNvPr id="20" name="Picture Placeholder 19"/>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3520" b="13520"/>
          <a:stretch>
            <a:fillRect/>
          </a:stretch>
        </p:blipFill>
        <p:spPr/>
      </p:pic>
      <p:pic>
        <p:nvPicPr>
          <p:cNvPr id="19" name="Picture Placeholder 18"/>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13809" b="13809"/>
          <a:stretch>
            <a:fillRect/>
          </a:stretch>
        </p:blipFill>
        <p:spPr/>
      </p:pic>
      <p:sp>
        <p:nvSpPr>
          <p:cNvPr id="7" name="Text Placeholder 6"/>
          <p:cNvSpPr>
            <a:spLocks noGrp="1"/>
          </p:cNvSpPr>
          <p:nvPr>
            <p:ph type="body" sz="quarter" idx="14"/>
          </p:nvPr>
        </p:nvSpPr>
        <p:spPr/>
        <p:txBody>
          <a:bodyPr/>
          <a:lstStyle/>
          <a:p>
            <a:r>
              <a:rPr lang="en-GB" b="1" dirty="0"/>
              <a:t>Claire Berry</a:t>
            </a:r>
          </a:p>
        </p:txBody>
      </p:sp>
      <p:sp>
        <p:nvSpPr>
          <p:cNvPr id="10" name="Text Placeholder 9"/>
          <p:cNvSpPr>
            <a:spLocks noGrp="1"/>
          </p:cNvSpPr>
          <p:nvPr>
            <p:ph type="body" sz="quarter" idx="22"/>
          </p:nvPr>
        </p:nvSpPr>
        <p:spPr/>
        <p:txBody>
          <a:bodyPr/>
          <a:lstStyle/>
          <a:p>
            <a:r>
              <a:rPr lang="en-GB" dirty="0"/>
              <a:t>Employment Solicitor</a:t>
            </a:r>
          </a:p>
        </p:txBody>
      </p:sp>
      <p:sp>
        <p:nvSpPr>
          <p:cNvPr id="11" name="Text Placeholder 10"/>
          <p:cNvSpPr>
            <a:spLocks noGrp="1"/>
          </p:cNvSpPr>
          <p:nvPr>
            <p:ph type="body" sz="quarter" idx="26"/>
          </p:nvPr>
        </p:nvSpPr>
        <p:spPr/>
        <p:txBody>
          <a:bodyPr/>
          <a:lstStyle/>
          <a:p>
            <a:r>
              <a:rPr lang="en-GB" dirty="0"/>
              <a:t>DDI 01223 941293</a:t>
            </a:r>
          </a:p>
        </p:txBody>
      </p:sp>
      <p:sp>
        <p:nvSpPr>
          <p:cNvPr id="12" name="Text Placeholder 11"/>
          <p:cNvSpPr>
            <a:spLocks noGrp="1"/>
          </p:cNvSpPr>
          <p:nvPr>
            <p:ph type="body" sz="quarter" idx="27"/>
          </p:nvPr>
        </p:nvSpPr>
        <p:spPr/>
        <p:txBody>
          <a:bodyPr/>
          <a:lstStyle/>
          <a:p>
            <a:r>
              <a:rPr lang="en-GB" dirty="0"/>
              <a:t>M +44(0)7826992601</a:t>
            </a:r>
          </a:p>
          <a:p>
            <a:endParaRPr lang="en-GB" dirty="0"/>
          </a:p>
        </p:txBody>
      </p:sp>
      <p:sp>
        <p:nvSpPr>
          <p:cNvPr id="13" name="Text Placeholder 12"/>
          <p:cNvSpPr>
            <a:spLocks noGrp="1"/>
          </p:cNvSpPr>
          <p:nvPr>
            <p:ph type="body" sz="quarter" idx="28"/>
          </p:nvPr>
        </p:nvSpPr>
        <p:spPr/>
        <p:txBody>
          <a:bodyPr/>
          <a:lstStyle/>
          <a:p>
            <a:r>
              <a:rPr lang="en-GB" dirty="0"/>
              <a:t>E claire.berry@pricebailey.co.uk</a:t>
            </a:r>
          </a:p>
        </p:txBody>
      </p:sp>
      <p:sp>
        <p:nvSpPr>
          <p:cNvPr id="14" name="Text Placeholder 13"/>
          <p:cNvSpPr>
            <a:spLocks noGrp="1"/>
          </p:cNvSpPr>
          <p:nvPr>
            <p:ph type="body" sz="quarter" idx="29"/>
          </p:nvPr>
        </p:nvSpPr>
        <p:spPr/>
        <p:txBody>
          <a:bodyPr/>
          <a:lstStyle/>
          <a:p>
            <a:r>
              <a:rPr lang="en-GB" b="1" dirty="0"/>
              <a:t>Joanna Smye</a:t>
            </a:r>
          </a:p>
          <a:p>
            <a:endParaRPr lang="en-GB" dirty="0"/>
          </a:p>
        </p:txBody>
      </p:sp>
      <p:sp>
        <p:nvSpPr>
          <p:cNvPr id="15" name="Text Placeholder 14"/>
          <p:cNvSpPr>
            <a:spLocks noGrp="1"/>
          </p:cNvSpPr>
          <p:nvPr>
            <p:ph type="body" sz="quarter" idx="30"/>
          </p:nvPr>
        </p:nvSpPr>
        <p:spPr/>
        <p:txBody>
          <a:bodyPr/>
          <a:lstStyle/>
          <a:p>
            <a:r>
              <a:rPr lang="en-GB" dirty="0"/>
              <a:t>Employment Solicitor</a:t>
            </a:r>
          </a:p>
          <a:p>
            <a:endParaRPr lang="en-GB" dirty="0"/>
          </a:p>
        </p:txBody>
      </p:sp>
      <p:sp>
        <p:nvSpPr>
          <p:cNvPr id="16" name="Text Placeholder 15"/>
          <p:cNvSpPr>
            <a:spLocks noGrp="1"/>
          </p:cNvSpPr>
          <p:nvPr>
            <p:ph type="body" sz="quarter" idx="31"/>
          </p:nvPr>
        </p:nvSpPr>
        <p:spPr/>
        <p:txBody>
          <a:bodyPr/>
          <a:lstStyle/>
          <a:p>
            <a:r>
              <a:rPr lang="en-GB"/>
              <a:t>DDI 01223 941278</a:t>
            </a:r>
            <a:endParaRPr lang="en-GB" dirty="0"/>
          </a:p>
        </p:txBody>
      </p:sp>
      <p:sp>
        <p:nvSpPr>
          <p:cNvPr id="17" name="Text Placeholder 16"/>
          <p:cNvSpPr>
            <a:spLocks noGrp="1"/>
          </p:cNvSpPr>
          <p:nvPr>
            <p:ph type="body" sz="quarter" idx="32"/>
          </p:nvPr>
        </p:nvSpPr>
        <p:spPr/>
        <p:txBody>
          <a:bodyPr/>
          <a:lstStyle/>
          <a:p>
            <a:r>
              <a:rPr lang="en-GB" dirty="0"/>
              <a:t>M +44(0)07880 202473</a:t>
            </a:r>
          </a:p>
        </p:txBody>
      </p:sp>
      <p:sp>
        <p:nvSpPr>
          <p:cNvPr id="18" name="Text Placeholder 17"/>
          <p:cNvSpPr>
            <a:spLocks noGrp="1"/>
          </p:cNvSpPr>
          <p:nvPr>
            <p:ph type="body" sz="quarter" idx="33"/>
          </p:nvPr>
        </p:nvSpPr>
        <p:spPr/>
        <p:txBody>
          <a:bodyPr/>
          <a:lstStyle/>
          <a:p>
            <a:r>
              <a:rPr lang="en-GB" dirty="0"/>
              <a:t>E joanna.smye@pricebailey.co.uk</a:t>
            </a:r>
          </a:p>
        </p:txBody>
      </p:sp>
    </p:spTree>
    <p:extLst>
      <p:ext uri="{BB962C8B-B14F-4D97-AF65-F5344CB8AC3E}">
        <p14:creationId xmlns:p14="http://schemas.microsoft.com/office/powerpoint/2010/main" val="3821971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C87D4-4984-4D1A-896D-EC9402159981}"/>
              </a:ext>
            </a:extLst>
          </p:cNvPr>
          <p:cNvSpPr>
            <a:spLocks noGrp="1"/>
          </p:cNvSpPr>
          <p:nvPr>
            <p:ph type="body" sz="quarter" idx="10"/>
          </p:nvPr>
        </p:nvSpPr>
        <p:spPr/>
        <p:txBody>
          <a:bodyPr/>
          <a:lstStyle/>
          <a:p>
            <a:endParaRPr lang="en-GB" dirty="0"/>
          </a:p>
          <a:p>
            <a:endParaRPr lang="en-GB" dirty="0"/>
          </a:p>
          <a:p>
            <a:r>
              <a:rPr lang="en-GB" dirty="0"/>
              <a:t> </a:t>
            </a:r>
          </a:p>
          <a:p>
            <a:endParaRPr lang="en-GB" dirty="0"/>
          </a:p>
        </p:txBody>
      </p:sp>
      <p:sp>
        <p:nvSpPr>
          <p:cNvPr id="9" name="TextBox 8">
            <a:extLst>
              <a:ext uri="{FF2B5EF4-FFF2-40B4-BE49-F238E27FC236}">
                <a16:creationId xmlns:a16="http://schemas.microsoft.com/office/drawing/2014/main" id="{A3F40806-FE8B-46CE-8416-8D9B6DC160E9}"/>
              </a:ext>
            </a:extLst>
          </p:cNvPr>
          <p:cNvSpPr txBox="1"/>
          <p:nvPr/>
        </p:nvSpPr>
        <p:spPr>
          <a:xfrm>
            <a:off x="388308" y="-4160475"/>
            <a:ext cx="8350880" cy="577209"/>
          </a:xfrm>
          <a:prstGeom prst="rect">
            <a:avLst/>
          </a:prstGeom>
          <a:noFill/>
        </p:spPr>
        <p:txBody>
          <a:bodyPr wrap="square">
            <a:spAutoFit/>
          </a:bodyPr>
          <a:lstStyle/>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200" dirty="0"/>
          </a:p>
        </p:txBody>
      </p:sp>
      <p:sp>
        <p:nvSpPr>
          <p:cNvPr id="11" name="TextBox 10">
            <a:extLst>
              <a:ext uri="{FF2B5EF4-FFF2-40B4-BE49-F238E27FC236}">
                <a16:creationId xmlns:a16="http://schemas.microsoft.com/office/drawing/2014/main" id="{D18053F3-F9E7-4374-AB98-6B8CA959256D}"/>
              </a:ext>
            </a:extLst>
          </p:cNvPr>
          <p:cNvSpPr txBox="1"/>
          <p:nvPr/>
        </p:nvSpPr>
        <p:spPr>
          <a:xfrm>
            <a:off x="433688" y="453970"/>
            <a:ext cx="3231532" cy="2178289"/>
          </a:xfrm>
          <a:prstGeom prst="rect">
            <a:avLst/>
          </a:prstGeom>
          <a:noFill/>
        </p:spPr>
        <p:txBody>
          <a:bodyPr wrap="square">
            <a:spAutoFit/>
          </a:bodyPr>
          <a:lstStyle/>
          <a:p>
            <a:pPr>
              <a:lnSpc>
                <a:spcPct val="107000"/>
              </a:lnSpc>
              <a:spcAft>
                <a:spcPts val="800"/>
              </a:spcAft>
            </a:pPr>
            <a:r>
              <a:rPr lang="en-GB"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HOLIDAY</a:t>
            </a:r>
          </a:p>
          <a:p>
            <a:pPr>
              <a:lnSpc>
                <a:spcPct val="107000"/>
              </a:lnSpc>
              <a:spcAft>
                <a:spcPts val="800"/>
              </a:spcAft>
            </a:pPr>
            <a:endPar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T</a:t>
            </a:r>
            <a:r>
              <a:rPr lang="en-GB" sz="1800" b="1" dirty="0" smtClean="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he </a:t>
            </a:r>
            <a:r>
              <a:rPr lang="en-GB" sz="18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Supreme Court’s decision </a:t>
            </a:r>
            <a:r>
              <a:rPr lang="en-GB" sz="1800" b="1" dirty="0" smtClean="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on </a:t>
            </a:r>
            <a:r>
              <a:rPr lang="en-GB" sz="18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calculating holiday pay for part-year </a:t>
            </a:r>
            <a:r>
              <a:rPr lang="en-GB" sz="1800" b="1" dirty="0" smtClean="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workers</a:t>
            </a:r>
          </a:p>
        </p:txBody>
      </p:sp>
      <p:sp>
        <p:nvSpPr>
          <p:cNvPr id="6" name="Rectangle 5"/>
          <p:cNvSpPr/>
          <p:nvPr/>
        </p:nvSpPr>
        <p:spPr>
          <a:xfrm>
            <a:off x="3779520" y="577049"/>
            <a:ext cx="4959668" cy="3803605"/>
          </a:xfrm>
          <a:prstGeom prst="rect">
            <a:avLst/>
          </a:prstGeom>
        </p:spPr>
        <p:txBody>
          <a:bodyPr wrap="square">
            <a:spAutoFit/>
          </a:bodyPr>
          <a:lstStyle/>
          <a:p>
            <a:pPr>
              <a:lnSpc>
                <a:spcPct val="107000"/>
              </a:lnSpc>
              <a:spcAft>
                <a:spcPts val="800"/>
              </a:spcAft>
            </a:pPr>
            <a:r>
              <a:rPr lang="en-GB" b="1" dirty="0" err="1"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Harpur</a:t>
            </a:r>
            <a:r>
              <a:rPr lang="en-GB" b="1"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 </a:t>
            </a:r>
            <a:r>
              <a:rPr lang="en-GB" b="1" dirty="0">
                <a:solidFill>
                  <a:schemeClr val="accent6"/>
                </a:solidFill>
                <a:latin typeface="Calibri Light" panose="020F0302020204030204" pitchFamily="34" charset="0"/>
                <a:ea typeface="Calibri" panose="020F0502020204030204" pitchFamily="34" charset="0"/>
                <a:cs typeface="Calibri Light" panose="020F0302020204030204" pitchFamily="34" charset="0"/>
              </a:rPr>
              <a:t>Trust v </a:t>
            </a:r>
            <a:r>
              <a:rPr lang="en-GB" b="1" dirty="0" err="1"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Brazel</a:t>
            </a:r>
            <a:r>
              <a:rPr lang="en-GB" b="1"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 </a:t>
            </a:r>
            <a:r>
              <a:rPr lang="en-GB"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An </a:t>
            </a:r>
            <a:r>
              <a:rPr lang="en-GB" dirty="0">
                <a:solidFill>
                  <a:schemeClr val="accent6"/>
                </a:solidFill>
                <a:latin typeface="Calibri Light" panose="020F0302020204030204" pitchFamily="34" charset="0"/>
                <a:ea typeface="Calibri" panose="020F0502020204030204" pitchFamily="34" charset="0"/>
                <a:cs typeface="Calibri Light" panose="020F0302020204030204" pitchFamily="34" charset="0"/>
              </a:rPr>
              <a:t>employer was wrong to calculate holiday pay based on the 12.07% method, which is commonly used for zero hours workers.</a:t>
            </a:r>
          </a:p>
          <a:p>
            <a:pPr>
              <a:lnSpc>
                <a:spcPct val="107000"/>
              </a:lnSpc>
              <a:spcAft>
                <a:spcPts val="800"/>
              </a:spcAft>
            </a:pPr>
            <a:endParaRPr lang="en-GB" b="1" dirty="0" smtClean="0">
              <a:solidFill>
                <a:schemeClr val="accent5"/>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b="1"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Background</a:t>
            </a:r>
            <a:endParaRPr lang="en-GB" sz="1600" b="1" dirty="0">
              <a:solidFill>
                <a:schemeClr val="accent5"/>
              </a:solidFill>
              <a:latin typeface="Calibri Light" panose="020F0302020204030204" pitchFamily="34" charset="0"/>
              <a:ea typeface="Calibri" panose="020F0502020204030204" pitchFamily="34" charset="0"/>
              <a:cs typeface="Calibri Light" panose="020F0302020204030204" pitchFamily="34" charset="0"/>
            </a:endParaRP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The </a:t>
            </a:r>
            <a:r>
              <a:rPr lang="en-GB" sz="1400" dirty="0">
                <a:latin typeface="Calibri Light" panose="020F0302020204030204" pitchFamily="34" charset="0"/>
                <a:ea typeface="Calibri" panose="020F0502020204030204" pitchFamily="34" charset="0"/>
                <a:cs typeface="Calibri Light" panose="020F0302020204030204" pitchFamily="34" charset="0"/>
              </a:rPr>
              <a:t>WTR entitlement is 5.6 weeks every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year</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Pro-rating </a:t>
            </a:r>
            <a:r>
              <a:rPr lang="en-GB" sz="1400" dirty="0">
                <a:latin typeface="Calibri Light" panose="020F0302020204030204" pitchFamily="34" charset="0"/>
                <a:ea typeface="Calibri" panose="020F0502020204030204" pitchFamily="34" charset="0"/>
                <a:cs typeface="Calibri Light" panose="020F0302020204030204" pitchFamily="34" charset="0"/>
              </a:rPr>
              <a:t>this entitlement for part-time employees who have the same working hours each week is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fairly straightforward</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For </a:t>
            </a:r>
            <a:r>
              <a:rPr lang="en-GB" sz="1400" dirty="0">
                <a:latin typeface="Calibri Light" panose="020F0302020204030204" pitchFamily="34" charset="0"/>
                <a:ea typeface="Calibri" panose="020F0502020204030204" pitchFamily="34" charset="0"/>
                <a:cs typeface="Calibri Light" panose="020F0302020204030204" pitchFamily="34" charset="0"/>
              </a:rPr>
              <a:t>workers who have no normal working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hours, many employers </a:t>
            </a:r>
            <a:r>
              <a:rPr lang="en-GB" sz="1400" dirty="0">
                <a:latin typeface="Calibri Light" panose="020F0302020204030204" pitchFamily="34" charset="0"/>
                <a:ea typeface="Calibri" panose="020F0502020204030204" pitchFamily="34" charset="0"/>
                <a:cs typeface="Calibri Light" panose="020F0302020204030204" pitchFamily="34" charset="0"/>
              </a:rPr>
              <a:t>have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calculated </a:t>
            </a:r>
            <a:r>
              <a:rPr lang="en-GB" sz="1400" dirty="0">
                <a:latin typeface="Calibri Light" panose="020F0302020204030204" pitchFamily="34" charset="0"/>
                <a:ea typeface="Calibri" panose="020F0502020204030204" pitchFamily="34" charset="0"/>
                <a:cs typeface="Calibri Light" panose="020F0302020204030204" pitchFamily="34" charset="0"/>
              </a:rPr>
              <a:t>holiday pay as being 12.07% of the relevant hourly rate for every hour worked. </a:t>
            </a:r>
          </a:p>
        </p:txBody>
      </p:sp>
    </p:spTree>
    <p:extLst>
      <p:ext uri="{BB962C8B-B14F-4D97-AF65-F5344CB8AC3E}">
        <p14:creationId xmlns:p14="http://schemas.microsoft.com/office/powerpoint/2010/main" val="1939544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C87D4-4984-4D1A-896D-EC9402159981}"/>
              </a:ext>
            </a:extLst>
          </p:cNvPr>
          <p:cNvSpPr>
            <a:spLocks noGrp="1"/>
          </p:cNvSpPr>
          <p:nvPr>
            <p:ph type="body" sz="quarter" idx="17"/>
          </p:nvPr>
        </p:nvSpPr>
        <p:spPr>
          <a:xfrm>
            <a:off x="247799" y="1483378"/>
            <a:ext cx="5583657" cy="2453081"/>
          </a:xfrm>
          <a:prstGeom prst="rect">
            <a:avLst/>
          </a:prstGeom>
        </p:spPr>
        <p:txBody>
          <a:bodyPr/>
          <a:lstStyle/>
          <a:p>
            <a:pPr marL="0" lvl="0" indent="0" algn="just">
              <a:lnSpc>
                <a:spcPct val="107000"/>
              </a:lnSpc>
              <a:spcAft>
                <a:spcPts val="800"/>
              </a:spcAft>
              <a:buNone/>
            </a:pPr>
            <a:r>
              <a:rPr lang="en-GB"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A </a:t>
            </a:r>
            <a:r>
              <a:rPr lang="en-GB"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year is 52 weeks. Subtracting 5.6 weeks’ holiday leaves 46.4 working weeks in the year. </a:t>
            </a:r>
            <a:endParaRPr lang="en-GB"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marL="0" lvl="0" indent="0" algn="just">
              <a:lnSpc>
                <a:spcPct val="107000"/>
              </a:lnSpc>
              <a:spcAft>
                <a:spcPts val="800"/>
              </a:spcAft>
              <a:buNone/>
            </a:pPr>
            <a:r>
              <a:rPr lang="en-GB"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5.6 </a:t>
            </a:r>
            <a:r>
              <a:rPr lang="en-GB"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is 12.07% of 46.4, so this figure represents holiday expressed as a percentage of working time</a:t>
            </a:r>
            <a:r>
              <a:rPr lang="en-GB"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a:t>
            </a:r>
            <a:endParaRPr lang="en-GB" dirty="0"/>
          </a:p>
        </p:txBody>
      </p:sp>
      <p:sp>
        <p:nvSpPr>
          <p:cNvPr id="9" name="TextBox 8">
            <a:extLst>
              <a:ext uri="{FF2B5EF4-FFF2-40B4-BE49-F238E27FC236}">
                <a16:creationId xmlns:a16="http://schemas.microsoft.com/office/drawing/2014/main" id="{A3F40806-FE8B-46CE-8416-8D9B6DC160E9}"/>
              </a:ext>
            </a:extLst>
          </p:cNvPr>
          <p:cNvSpPr txBox="1"/>
          <p:nvPr/>
        </p:nvSpPr>
        <p:spPr>
          <a:xfrm>
            <a:off x="388308" y="-4160475"/>
            <a:ext cx="8350880" cy="577209"/>
          </a:xfrm>
          <a:prstGeom prst="rect">
            <a:avLst/>
          </a:prstGeom>
          <a:noFill/>
        </p:spPr>
        <p:txBody>
          <a:bodyPr wrap="square">
            <a:spAutoFit/>
          </a:bodyPr>
          <a:lstStyle/>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200" dirty="0"/>
          </a:p>
        </p:txBody>
      </p:sp>
      <p:sp>
        <p:nvSpPr>
          <p:cNvPr id="15" name="Rectangle 14"/>
          <p:cNvSpPr/>
          <p:nvPr/>
        </p:nvSpPr>
        <p:spPr>
          <a:xfrm>
            <a:off x="6659880" y="866031"/>
            <a:ext cx="2079308" cy="1661417"/>
          </a:xfrm>
          <a:prstGeom prst="rect">
            <a:avLst/>
          </a:prstGeom>
        </p:spPr>
        <p:txBody>
          <a:bodyPr wrap="square">
            <a:spAutoFit/>
          </a:bodyPr>
          <a:lstStyle/>
          <a:p>
            <a:pPr lvl="0">
              <a:lnSpc>
                <a:spcPct val="107000"/>
              </a:lnSpc>
              <a:spcAft>
                <a:spcPts val="800"/>
              </a:spcAft>
            </a:pPr>
            <a:r>
              <a:rPr lang="en-GB" sz="16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This approach is not in the WTR, but accords with earlier government guidance, </a:t>
            </a:r>
            <a:r>
              <a:rPr lang="en-GB" sz="1600" b="1"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which has since been deleted</a:t>
            </a:r>
            <a:r>
              <a:rPr lang="en-GB" sz="16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t>
            </a:r>
          </a:p>
        </p:txBody>
      </p:sp>
      <p:sp>
        <p:nvSpPr>
          <p:cNvPr id="3" name="Rectangle 2"/>
          <p:cNvSpPr/>
          <p:nvPr/>
        </p:nvSpPr>
        <p:spPr>
          <a:xfrm>
            <a:off x="247799" y="808006"/>
            <a:ext cx="5583657" cy="388696"/>
          </a:xfrm>
          <a:prstGeom prst="rect">
            <a:avLst/>
          </a:prstGeom>
        </p:spPr>
        <p:txBody>
          <a:bodyPr wrap="square">
            <a:spAutoFit/>
          </a:bodyPr>
          <a:lstStyle/>
          <a:p>
            <a:pPr>
              <a:lnSpc>
                <a:spcPct val="107000"/>
              </a:lnSpc>
              <a:spcAft>
                <a:spcPts val="800"/>
              </a:spcAft>
            </a:pPr>
            <a:r>
              <a:rPr lang="en-GB"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Why was the 12.07% method used?</a:t>
            </a:r>
          </a:p>
        </p:txBody>
      </p:sp>
    </p:spTree>
    <p:extLst>
      <p:ext uri="{BB962C8B-B14F-4D97-AF65-F5344CB8AC3E}">
        <p14:creationId xmlns:p14="http://schemas.microsoft.com/office/powerpoint/2010/main" val="3984611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sz="1800" dirty="0">
                <a:solidFill>
                  <a:schemeClr val="accent3"/>
                </a:solidFill>
                <a:ea typeface="Calibri" panose="020F0502020204030204" pitchFamily="34" charset="0"/>
              </a:rPr>
              <a:t>Facts of the case (</a:t>
            </a:r>
            <a:r>
              <a:rPr lang="en-GB" sz="1800" dirty="0" err="1">
                <a:solidFill>
                  <a:schemeClr val="accent3"/>
                </a:solidFill>
                <a:ea typeface="Calibri" panose="020F0502020204030204" pitchFamily="34" charset="0"/>
              </a:rPr>
              <a:t>Harpur</a:t>
            </a:r>
            <a:r>
              <a:rPr lang="en-GB" sz="1800" dirty="0">
                <a:solidFill>
                  <a:schemeClr val="accent3"/>
                </a:solidFill>
                <a:ea typeface="Calibri" panose="020F0502020204030204" pitchFamily="34" charset="0"/>
              </a:rPr>
              <a:t> Trust v </a:t>
            </a:r>
            <a:r>
              <a:rPr lang="en-GB" sz="1800" dirty="0" err="1" smtClean="0">
                <a:solidFill>
                  <a:schemeClr val="accent3"/>
                </a:solidFill>
                <a:ea typeface="Calibri" panose="020F0502020204030204" pitchFamily="34" charset="0"/>
              </a:rPr>
              <a:t>Brazel</a:t>
            </a:r>
            <a:r>
              <a:rPr lang="en-GB" sz="1800" dirty="0" smtClean="0">
                <a:solidFill>
                  <a:schemeClr val="accent3"/>
                </a:solidFill>
                <a:ea typeface="Calibri" panose="020F0502020204030204" pitchFamily="34" charset="0"/>
              </a:rPr>
              <a:t>)</a:t>
            </a:r>
            <a:endParaRPr lang="en-GB" sz="1800" dirty="0">
              <a:solidFill>
                <a:schemeClr val="accent3"/>
              </a:solidFill>
              <a:ea typeface="Calibri" panose="020F0502020204030204" pitchFamily="34" charset="0"/>
            </a:endParaRPr>
          </a:p>
        </p:txBody>
      </p:sp>
      <p:sp>
        <p:nvSpPr>
          <p:cNvPr id="9" name="Text Placeholder 8"/>
          <p:cNvSpPr>
            <a:spLocks noGrp="1"/>
          </p:cNvSpPr>
          <p:nvPr>
            <p:ph type="body" sz="quarter" idx="16"/>
          </p:nvPr>
        </p:nvSpPr>
        <p:spPr>
          <a:xfrm>
            <a:off x="388307" y="1309105"/>
            <a:ext cx="6965804" cy="3677942"/>
          </a:xfrm>
        </p:spPr>
        <p:txBody>
          <a:bodyPr/>
          <a:lstStyle/>
          <a:p>
            <a:pPr>
              <a:lnSpc>
                <a:spcPct val="107000"/>
              </a:lnSpc>
            </a:pPr>
            <a:r>
              <a:rPr lang="en-GB" sz="1400" dirty="0">
                <a:latin typeface="Calibri Light" panose="020F0302020204030204" pitchFamily="34" charset="0"/>
                <a:ea typeface="Calibri" panose="020F0502020204030204" pitchFamily="34" charset="0"/>
                <a:cs typeface="Calibri Light" panose="020F0302020204030204" pitchFamily="34" charset="0"/>
              </a:rPr>
              <a:t>Mrs </a:t>
            </a:r>
            <a:r>
              <a:rPr lang="en-GB" sz="1400" dirty="0" err="1">
                <a:latin typeface="Calibri Light" panose="020F0302020204030204" pitchFamily="34" charset="0"/>
                <a:ea typeface="Calibri" panose="020F0502020204030204" pitchFamily="34" charset="0"/>
                <a:cs typeface="Calibri Light" panose="020F0302020204030204" pitchFamily="34" charset="0"/>
              </a:rPr>
              <a:t>Brazel</a:t>
            </a:r>
            <a:r>
              <a:rPr lang="en-GB" sz="1400" dirty="0">
                <a:latin typeface="Calibri Light" panose="020F0302020204030204" pitchFamily="34" charset="0"/>
                <a:ea typeface="Calibri" panose="020F0502020204030204" pitchFamily="34" charset="0"/>
                <a:cs typeface="Calibri Light" panose="020F0302020204030204" pitchFamily="34" charset="0"/>
              </a:rPr>
              <a:t> was a visiting music teacher who worked at a school under a zero hours term-time contract. Her hours varied and she was paid in arrears at the end of each month for hours worked.</a:t>
            </a:r>
          </a:p>
          <a:p>
            <a:pPr>
              <a:lnSpc>
                <a:spcPct val="107000"/>
              </a:lnSpc>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Mrs </a:t>
            </a:r>
            <a:r>
              <a:rPr lang="en-GB" sz="1400" dirty="0" err="1">
                <a:latin typeface="Calibri Light" panose="020F0302020204030204" pitchFamily="34" charset="0"/>
                <a:ea typeface="Calibri" panose="020F0502020204030204" pitchFamily="34" charset="0"/>
                <a:cs typeface="Calibri Light" panose="020F0302020204030204" pitchFamily="34" charset="0"/>
              </a:rPr>
              <a:t>Brazel</a:t>
            </a:r>
            <a:r>
              <a:rPr lang="en-GB" sz="1400" dirty="0">
                <a:latin typeface="Calibri Light" panose="020F0302020204030204" pitchFamily="34" charset="0"/>
                <a:ea typeface="Calibri" panose="020F0502020204030204" pitchFamily="34" charset="0"/>
                <a:cs typeface="Calibri Light" panose="020F0302020204030204" pitchFamily="34" charset="0"/>
              </a:rPr>
              <a:t> was entitled to 5.6 weeks paid holiday a year, which she took during normal school holidays. A payment for accrued holiday was paid three times a year, and calculated at 12.07% of her hourly rate for the hours she had worked that term.</a:t>
            </a:r>
          </a:p>
          <a:p>
            <a:pPr>
              <a:lnSpc>
                <a:spcPct val="107000"/>
              </a:lnSpc>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Mrs </a:t>
            </a:r>
            <a:r>
              <a:rPr lang="en-GB" sz="1400" dirty="0" err="1">
                <a:latin typeface="Calibri Light" panose="020F0302020204030204" pitchFamily="34" charset="0"/>
                <a:ea typeface="Calibri" panose="020F0502020204030204" pitchFamily="34" charset="0"/>
                <a:cs typeface="Calibri Light" panose="020F0302020204030204" pitchFamily="34" charset="0"/>
              </a:rPr>
              <a:t>Brazel</a:t>
            </a:r>
            <a:r>
              <a:rPr lang="en-GB" sz="1400" dirty="0">
                <a:latin typeface="Calibri Light" panose="020F0302020204030204" pitchFamily="34" charset="0"/>
                <a:ea typeface="Calibri" panose="020F0502020204030204" pitchFamily="34" charset="0"/>
                <a:cs typeface="Calibri Light" panose="020F0302020204030204" pitchFamily="34" charset="0"/>
              </a:rPr>
              <a:t> argued that her holiday should be calculated on her average weekly pay for the last 12 weeks of each term (the reference period at that time), and that this should have been the amount received for each week of paid holiday. On this basis she had been underpaid by £1,360.72 between 2011 and 2016.</a:t>
            </a:r>
          </a:p>
          <a:p>
            <a:pPr>
              <a:lnSpc>
                <a:spcPct val="107000"/>
              </a:lnSpc>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The first instance Tribunal case went against Mrs </a:t>
            </a:r>
            <a:r>
              <a:rPr lang="en-GB" sz="1400" dirty="0" err="1">
                <a:latin typeface="Calibri Light" panose="020F0302020204030204" pitchFamily="34" charset="0"/>
                <a:ea typeface="Calibri" panose="020F0502020204030204" pitchFamily="34" charset="0"/>
                <a:cs typeface="Calibri Light" panose="020F0302020204030204" pitchFamily="34" charset="0"/>
              </a:rPr>
              <a:t>Brazel</a:t>
            </a:r>
            <a:r>
              <a:rPr lang="en-GB" sz="1400" dirty="0">
                <a:latin typeface="Calibri Light" panose="020F0302020204030204" pitchFamily="34" charset="0"/>
                <a:ea typeface="Calibri" panose="020F0502020204030204" pitchFamily="34" charset="0"/>
                <a:cs typeface="Calibri Light" panose="020F0302020204030204" pitchFamily="34" charset="0"/>
              </a:rPr>
              <a:t>, but this ruling as overturned by the EAT. The Trust appealed unsuccessfully to the Court of Appeal, and then to the Supreme Court.</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6861153" y="2144110"/>
            <a:ext cx="2692751" cy="2692751"/>
          </a:xfrm>
          <a:prstGeom prst="rect">
            <a:avLst/>
          </a:prstGeom>
        </p:spPr>
      </p:pic>
    </p:spTree>
    <p:extLst>
      <p:ext uri="{BB962C8B-B14F-4D97-AF65-F5344CB8AC3E}">
        <p14:creationId xmlns:p14="http://schemas.microsoft.com/office/powerpoint/2010/main" val="2023147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solidFill>
                  <a:schemeClr val="accent3"/>
                </a:solidFill>
                <a:latin typeface="+mj-lt"/>
                <a:cs typeface="+mn-cs"/>
              </a:rPr>
              <a:t>12.07% method</a:t>
            </a:r>
          </a:p>
        </p:txBody>
      </p:sp>
      <p:sp>
        <p:nvSpPr>
          <p:cNvPr id="3" name="Text Placeholder 2"/>
          <p:cNvSpPr>
            <a:spLocks noGrp="1"/>
          </p:cNvSpPr>
          <p:nvPr>
            <p:ph type="body" sz="quarter" idx="13"/>
          </p:nvPr>
        </p:nvSpPr>
        <p:spPr/>
        <p:txBody>
          <a:bodyPr/>
          <a:lstStyle/>
          <a:p>
            <a:r>
              <a:rPr lang="en-GB" dirty="0">
                <a:solidFill>
                  <a:schemeClr val="accent3"/>
                </a:solidFill>
                <a:latin typeface="+mj-lt"/>
                <a:cs typeface="+mn-cs"/>
              </a:rPr>
              <a:t>Mrs </a:t>
            </a:r>
            <a:r>
              <a:rPr lang="en-GB" dirty="0" err="1">
                <a:solidFill>
                  <a:schemeClr val="accent3"/>
                </a:solidFill>
                <a:latin typeface="+mj-lt"/>
                <a:cs typeface="+mn-cs"/>
              </a:rPr>
              <a:t>Brazel’s</a:t>
            </a:r>
            <a:r>
              <a:rPr lang="en-GB" dirty="0">
                <a:solidFill>
                  <a:schemeClr val="accent3"/>
                </a:solidFill>
                <a:latin typeface="+mj-lt"/>
                <a:cs typeface="+mn-cs"/>
              </a:rPr>
              <a:t> </a:t>
            </a:r>
            <a:r>
              <a:rPr lang="en-GB" dirty="0" smtClean="0">
                <a:solidFill>
                  <a:schemeClr val="accent3"/>
                </a:solidFill>
                <a:latin typeface="+mj-lt"/>
                <a:cs typeface="+mn-cs"/>
              </a:rPr>
              <a:t>method</a:t>
            </a:r>
            <a:endParaRPr lang="en-GB" dirty="0">
              <a:solidFill>
                <a:schemeClr val="accent3"/>
              </a:solidFill>
              <a:latin typeface="+mj-lt"/>
              <a:cs typeface="+mn-cs"/>
            </a:endParaRPr>
          </a:p>
        </p:txBody>
      </p:sp>
      <p:sp>
        <p:nvSpPr>
          <p:cNvPr id="4" name="Text Placeholder 3"/>
          <p:cNvSpPr>
            <a:spLocks noGrp="1"/>
          </p:cNvSpPr>
          <p:nvPr>
            <p:ph type="body" sz="quarter" idx="16"/>
          </p:nvPr>
        </p:nvSpPr>
        <p:spPr/>
        <p:txBody>
          <a:bodyPr/>
          <a:lstStyle/>
          <a:p>
            <a:r>
              <a:rPr lang="en-GB" sz="1400" dirty="0" smtClean="0"/>
              <a:t>Holiday pay is calculated as a percentage of total hours worked.</a:t>
            </a:r>
          </a:p>
          <a:p>
            <a:pPr marL="0" indent="0">
              <a:buNone/>
            </a:pPr>
            <a:endParaRPr lang="en-GB" sz="1400" dirty="0" smtClean="0"/>
          </a:p>
          <a:p>
            <a:r>
              <a:rPr lang="en-GB" sz="1400" dirty="0" smtClean="0"/>
              <a:t>This method assumes that the worker does not accrue holiday during non-working time.</a:t>
            </a:r>
            <a:endParaRPr lang="en-GB" sz="1400" dirty="0"/>
          </a:p>
        </p:txBody>
      </p:sp>
      <p:sp>
        <p:nvSpPr>
          <p:cNvPr id="5" name="Text Placeholder 4"/>
          <p:cNvSpPr>
            <a:spLocks noGrp="1"/>
          </p:cNvSpPr>
          <p:nvPr>
            <p:ph type="body" sz="quarter" idx="17"/>
          </p:nvPr>
        </p:nvSpPr>
        <p:spPr/>
        <p:txBody>
          <a:bodyPr/>
          <a:lstStyle/>
          <a:p>
            <a:r>
              <a:rPr lang="en-GB" sz="1400" dirty="0" smtClean="0"/>
              <a:t>Statutory holiday entitlement for workers is 5.6 weeks per year.</a:t>
            </a:r>
          </a:p>
          <a:p>
            <a:pPr marL="0" indent="0">
              <a:buNone/>
            </a:pPr>
            <a:endParaRPr lang="en-GB" sz="1400" dirty="0" smtClean="0"/>
          </a:p>
          <a:p>
            <a:r>
              <a:rPr lang="en-GB" sz="1400" dirty="0" smtClean="0"/>
              <a:t>For each week of holiday, a worker is entitled to a week’s pay.</a:t>
            </a:r>
          </a:p>
          <a:p>
            <a:pPr marL="0" indent="0">
              <a:buNone/>
            </a:pPr>
            <a:endParaRPr lang="en-GB" sz="1400" dirty="0" smtClean="0"/>
          </a:p>
          <a:p>
            <a:r>
              <a:rPr lang="en-GB" sz="1400" dirty="0" smtClean="0"/>
              <a:t>For workers who have variable hours, there is a specific way to calculate a week’s pay (under the ERA).</a:t>
            </a:r>
            <a:endParaRPr lang="en-GB" sz="1400" dirty="0"/>
          </a:p>
        </p:txBody>
      </p:sp>
    </p:spTree>
    <p:extLst>
      <p:ext uri="{BB962C8B-B14F-4D97-AF65-F5344CB8AC3E}">
        <p14:creationId xmlns:p14="http://schemas.microsoft.com/office/powerpoint/2010/main" val="49371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GB" sz="1800" b="1" dirty="0"/>
              <a:t>Example calculations</a:t>
            </a:r>
          </a:p>
        </p:txBody>
      </p:sp>
      <p:sp>
        <p:nvSpPr>
          <p:cNvPr id="10" name="Text Placeholder 9"/>
          <p:cNvSpPr>
            <a:spLocks noGrp="1"/>
          </p:cNvSpPr>
          <p:nvPr>
            <p:ph type="body" sz="quarter" idx="18"/>
          </p:nvPr>
        </p:nvSpPr>
        <p:spPr/>
        <p:txBody>
          <a:bodyPr/>
          <a:lstStyle/>
          <a:p>
            <a:pPr marL="0" indent="0">
              <a:buNone/>
            </a:pPr>
            <a:r>
              <a:rPr lang="en-GB" sz="1800" dirty="0" smtClean="0">
                <a:solidFill>
                  <a:schemeClr val="accent3"/>
                </a:solidFill>
              </a:rPr>
              <a:t>Worked calculation based on 12.07% method</a:t>
            </a:r>
            <a:endParaRPr lang="en-GB" sz="1200" dirty="0" smtClean="0"/>
          </a:p>
          <a:p>
            <a:pPr marL="0" indent="0">
              <a:buNone/>
            </a:pPr>
            <a:r>
              <a:rPr lang="en-GB" sz="1400" dirty="0" smtClean="0"/>
              <a:t>Jane is paid £10 an hour, on a zero hours contract, and is entitled to the statutory minimum of 5.6 weeks’ holiday. </a:t>
            </a:r>
          </a:p>
          <a:p>
            <a:pPr marL="0" indent="0">
              <a:buNone/>
            </a:pPr>
            <a:r>
              <a:rPr lang="en-GB" sz="1400" dirty="0" smtClean="0"/>
              <a:t>She started work on 1 January, the start of the holiday year. During that first year she got work during 30 weeks, but did no work at all in the other 22 weeks. </a:t>
            </a:r>
          </a:p>
          <a:p>
            <a:pPr marL="0" indent="0">
              <a:buNone/>
            </a:pPr>
            <a:r>
              <a:rPr lang="en-GB" sz="1400" dirty="0" smtClean="0"/>
              <a:t>The total number of hours Jane worked in those 30 weeks was 300 hours, and so her total pay for that year was £3,000. She is given 12.07% of £3,000, which totals </a:t>
            </a:r>
            <a:r>
              <a:rPr lang="en-GB" sz="1400" b="1" dirty="0" smtClean="0"/>
              <a:t>£362.10.</a:t>
            </a:r>
          </a:p>
          <a:p>
            <a:pPr marL="0" indent="0">
              <a:spcBef>
                <a:spcPts val="0"/>
              </a:spcBef>
              <a:buNone/>
            </a:pPr>
            <a:endParaRPr lang="en-GB" sz="1400" dirty="0" smtClean="0"/>
          </a:p>
          <a:p>
            <a:pPr marL="0" indent="0">
              <a:spcBef>
                <a:spcPts val="0"/>
              </a:spcBef>
              <a:buNone/>
            </a:pPr>
            <a:endParaRPr lang="en-GB" sz="1400" dirty="0" smtClean="0"/>
          </a:p>
          <a:p>
            <a:pPr marL="0" indent="0">
              <a:buNone/>
            </a:pPr>
            <a:r>
              <a:rPr lang="en-GB" sz="1800" dirty="0" smtClean="0">
                <a:solidFill>
                  <a:schemeClr val="accent3"/>
                </a:solidFill>
              </a:rPr>
              <a:t>Worked </a:t>
            </a:r>
            <a:r>
              <a:rPr lang="en-GB" sz="1800" dirty="0">
                <a:solidFill>
                  <a:schemeClr val="accent3"/>
                </a:solidFill>
              </a:rPr>
              <a:t>calculation based on </a:t>
            </a:r>
            <a:r>
              <a:rPr lang="en-GB" sz="1800" dirty="0" err="1">
                <a:solidFill>
                  <a:schemeClr val="accent3"/>
                </a:solidFill>
              </a:rPr>
              <a:t>Brazel</a:t>
            </a:r>
            <a:r>
              <a:rPr lang="en-GB" sz="1800" dirty="0">
                <a:solidFill>
                  <a:schemeClr val="accent3"/>
                </a:solidFill>
              </a:rPr>
              <a:t> </a:t>
            </a:r>
            <a:r>
              <a:rPr lang="en-GB" sz="1800" dirty="0" smtClean="0">
                <a:solidFill>
                  <a:schemeClr val="accent3"/>
                </a:solidFill>
              </a:rPr>
              <a:t>decision</a:t>
            </a:r>
            <a:endParaRPr lang="en-GB" sz="1800" dirty="0"/>
          </a:p>
          <a:p>
            <a:pPr marL="0" indent="0">
              <a:buNone/>
            </a:pPr>
            <a:r>
              <a:rPr lang="en-GB" sz="1400" dirty="0" smtClean="0"/>
              <a:t>Jane’s average weekly pay is worked out on the basis of a 52 week reference period, discounting weeks when no work is done. </a:t>
            </a:r>
          </a:p>
          <a:p>
            <a:pPr marL="0" indent="0">
              <a:buNone/>
            </a:pPr>
            <a:r>
              <a:rPr lang="en-GB" sz="1400" dirty="0" smtClean="0"/>
              <a:t>Her average weekly pay during her first year is therefore £100. Her holiday entitlement is therefore £100 x 5.6 weeks = </a:t>
            </a:r>
            <a:r>
              <a:rPr lang="en-GB" sz="1400" b="1" dirty="0" smtClean="0"/>
              <a:t>£560.</a:t>
            </a:r>
            <a:endParaRPr lang="en-GB" sz="1400" b="1" dirty="0"/>
          </a:p>
          <a:p>
            <a:pPr marL="0" indent="0">
              <a:buNone/>
            </a:pPr>
            <a:endParaRPr lang="en-GB" dirty="0"/>
          </a:p>
        </p:txBody>
      </p:sp>
    </p:spTree>
    <p:extLst>
      <p:ext uri="{BB962C8B-B14F-4D97-AF65-F5344CB8AC3E}">
        <p14:creationId xmlns:p14="http://schemas.microsoft.com/office/powerpoint/2010/main" val="550715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DFE77F-EB20-4630-8DC2-1E95A3857B32}"/>
              </a:ext>
            </a:extLst>
          </p:cNvPr>
          <p:cNvSpPr>
            <a:spLocks noGrp="1"/>
          </p:cNvSpPr>
          <p:nvPr>
            <p:ph type="body" sz="quarter" idx="10"/>
          </p:nvPr>
        </p:nvSpPr>
        <p:spPr>
          <a:prstGeom prst="rect">
            <a:avLst/>
          </a:prstGeo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9828AC31-37DF-46EC-A953-36696833F249}"/>
              </a:ext>
            </a:extLst>
          </p:cNvPr>
          <p:cNvSpPr txBox="1"/>
          <p:nvPr/>
        </p:nvSpPr>
        <p:spPr>
          <a:xfrm>
            <a:off x="414248" y="1112640"/>
            <a:ext cx="8152010" cy="3487943"/>
          </a:xfrm>
          <a:prstGeom prst="rect">
            <a:avLst/>
          </a:prstGeom>
          <a:noFill/>
        </p:spPr>
        <p:txBody>
          <a:bodyPr wrap="square">
            <a:spAutoFit/>
          </a:bodyPr>
          <a:lstStyle/>
          <a:p>
            <a:pPr>
              <a:lnSpc>
                <a:spcPct val="107000"/>
              </a:lnSpc>
              <a:spcAft>
                <a:spcPts val="800"/>
              </a:spcAft>
            </a:pPr>
            <a:r>
              <a:rPr lang="en-GB" dirty="0" smtClean="0">
                <a:solidFill>
                  <a:schemeClr val="bg1"/>
                </a:solidFill>
                <a:effectLst/>
                <a:latin typeface="+mj-lt"/>
                <a:ea typeface="Calibri" panose="020F0502020204030204" pitchFamily="34" charset="0"/>
                <a:cs typeface="Times New Roman" panose="02020603050405020304" pitchFamily="18" charset="0"/>
              </a:rPr>
              <a:t>What did the Supreme Court decide?</a:t>
            </a:r>
          </a:p>
          <a:p>
            <a:pPr marL="342900" lvl="0" indent="-342900" algn="just">
              <a:lnSpc>
                <a:spcPct val="107000"/>
              </a:lnSpc>
              <a:buFont typeface="Calibri" panose="020F0502020204030204" pitchFamily="34" charset="0"/>
              <a:buChar char="-"/>
            </a:pPr>
            <a:endParaRPr lang="en-GB"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07000"/>
              </a:lnSpc>
              <a:buFont typeface="Wingdings" panose="05000000000000000000" pitchFamily="2" charset="2"/>
              <a:buChar char="§"/>
            </a:pPr>
            <a:r>
              <a:rPr lang="en-GB" sz="1400" dirty="0" smtClean="0">
                <a:solidFill>
                  <a:schemeClr val="bg1"/>
                </a:solidFill>
                <a:effectLst/>
                <a:latin typeface="+mj-lt"/>
                <a:ea typeface="Calibri" panose="020F0502020204030204" pitchFamily="34" charset="0"/>
                <a:cs typeface="Calibri" panose="020F0502020204030204" pitchFamily="34" charset="0"/>
              </a:rPr>
              <a:t>The WTR were clear: a worker on a permanent contract, engaged for the whole year, has an entitlement to 5.6 weeks holiday and to be paid a week’s pay for each week of holiday, calculated under the formula in the ERA (now a 52 week reference period, disregarding weeks when no work is done). </a:t>
            </a:r>
            <a:endParaRPr lang="en-GB" sz="1400" dirty="0" smtClean="0">
              <a:solidFill>
                <a:schemeClr val="bg1"/>
              </a:solidFill>
              <a:effectLst/>
              <a:latin typeface="+mj-lt"/>
              <a:ea typeface="Calibri" panose="020F0502020204030204" pitchFamily="34" charset="0"/>
              <a:cs typeface="Times New Roman" panose="02020603050405020304" pitchFamily="18" charset="0"/>
            </a:endParaRPr>
          </a:p>
          <a:p>
            <a:pPr lvl="0" algn="just">
              <a:lnSpc>
                <a:spcPct val="107000"/>
              </a:lnSpc>
            </a:pPr>
            <a:endParaRPr lang="en-GB" sz="1400" dirty="0" smtClean="0">
              <a:solidFill>
                <a:schemeClr val="bg1"/>
              </a:solidFill>
              <a:effectLst/>
              <a:latin typeface="+mj-lt"/>
              <a:ea typeface="Calibri" panose="020F0502020204030204" pitchFamily="34" charset="0"/>
              <a:cs typeface="Calibri" panose="020F0502020204030204" pitchFamily="34" charset="0"/>
            </a:endParaRPr>
          </a:p>
          <a:p>
            <a:pPr marL="171450" lvl="0" indent="-171450" algn="just">
              <a:lnSpc>
                <a:spcPct val="107000"/>
              </a:lnSpc>
              <a:buFont typeface="Wingdings" panose="05000000000000000000" pitchFamily="2" charset="2"/>
              <a:buChar char="§"/>
            </a:pPr>
            <a:r>
              <a:rPr lang="en-GB" sz="1400" dirty="0" smtClean="0">
                <a:solidFill>
                  <a:schemeClr val="bg1"/>
                </a:solidFill>
                <a:effectLst/>
                <a:latin typeface="+mj-lt"/>
                <a:ea typeface="Calibri" panose="020F0502020204030204" pitchFamily="34" charset="0"/>
                <a:cs typeface="Calibri" panose="020F0502020204030204" pitchFamily="34" charset="0"/>
              </a:rPr>
              <a:t>The fact that this meant that Ms </a:t>
            </a:r>
            <a:r>
              <a:rPr lang="en-GB" sz="1400" dirty="0" err="1" smtClean="0">
                <a:solidFill>
                  <a:schemeClr val="bg1"/>
                </a:solidFill>
                <a:effectLst/>
                <a:latin typeface="+mj-lt"/>
                <a:ea typeface="Calibri" panose="020F0502020204030204" pitchFamily="34" charset="0"/>
                <a:cs typeface="Calibri" panose="020F0502020204030204" pitchFamily="34" charset="0"/>
              </a:rPr>
              <a:t>Brazel’s</a:t>
            </a:r>
            <a:r>
              <a:rPr lang="en-GB" sz="1400" dirty="0" smtClean="0">
                <a:solidFill>
                  <a:schemeClr val="bg1"/>
                </a:solidFill>
                <a:effectLst/>
                <a:latin typeface="+mj-lt"/>
                <a:ea typeface="Calibri" panose="020F0502020204030204" pitchFamily="34" charset="0"/>
                <a:cs typeface="Calibri" panose="020F0502020204030204" pitchFamily="34" charset="0"/>
              </a:rPr>
              <a:t> holiday pay worked out as 17.5% of her working pay, rather than 12.07%, was unfortunate for the school but this was the result of applying the wording of the legislation. There was no reason under the WTR not to allow a part-time worker to be treated more generously. </a:t>
            </a:r>
            <a:endParaRPr lang="en-GB" sz="1400" dirty="0">
              <a:solidFill>
                <a:schemeClr val="bg1"/>
              </a:solidFill>
              <a:latin typeface="+mj-lt"/>
              <a:ea typeface="Calibri" panose="020F0502020204030204" pitchFamily="34" charset="0"/>
              <a:cs typeface="Times New Roman" panose="02020603050405020304" pitchFamily="18" charset="0"/>
            </a:endParaRPr>
          </a:p>
          <a:p>
            <a:pPr marL="171450" lvl="0" indent="-171450" algn="just">
              <a:lnSpc>
                <a:spcPct val="107000"/>
              </a:lnSpc>
              <a:buFont typeface="Wingdings" panose="05000000000000000000" pitchFamily="2" charset="2"/>
              <a:buChar char="§"/>
            </a:pPr>
            <a:endParaRPr lang="en-GB" sz="1400" dirty="0" smtClean="0">
              <a:solidFill>
                <a:schemeClr val="bg1"/>
              </a:solidFill>
              <a:effectLst/>
              <a:latin typeface="+mj-lt"/>
              <a:ea typeface="Calibri" panose="020F0502020204030204" pitchFamily="34" charset="0"/>
              <a:cs typeface="Times New Roman" panose="02020603050405020304" pitchFamily="18" charset="0"/>
            </a:endParaRPr>
          </a:p>
          <a:p>
            <a:pPr marL="171450" lvl="0" indent="-171450" algn="just">
              <a:lnSpc>
                <a:spcPct val="107000"/>
              </a:lnSpc>
              <a:spcAft>
                <a:spcPts val="800"/>
              </a:spcAft>
              <a:buFont typeface="Wingdings" panose="05000000000000000000" pitchFamily="2" charset="2"/>
              <a:buChar char="§"/>
            </a:pPr>
            <a:r>
              <a:rPr lang="en-GB" sz="1400" dirty="0" smtClean="0">
                <a:solidFill>
                  <a:schemeClr val="bg1"/>
                </a:solidFill>
                <a:effectLst/>
                <a:latin typeface="+mj-lt"/>
                <a:ea typeface="Calibri" panose="020F0502020204030204" pitchFamily="34" charset="0"/>
                <a:cs typeface="Calibri" panose="020F0502020204030204" pitchFamily="34" charset="0"/>
              </a:rPr>
              <a:t>For every week a worker remains under contract, they accrue </a:t>
            </a:r>
            <a:r>
              <a:rPr lang="en-GB" sz="1400" dirty="0" smtClean="0">
                <a:solidFill>
                  <a:schemeClr val="bg1"/>
                </a:solidFill>
                <a:latin typeface="+mj-lt"/>
                <a:ea typeface="Calibri" panose="020F0502020204030204" pitchFamily="34" charset="0"/>
                <a:cs typeface="Calibri" panose="020F0502020204030204" pitchFamily="34" charset="0"/>
              </a:rPr>
              <a:t>0.11 (</a:t>
            </a:r>
            <a:r>
              <a:rPr lang="en-GB" sz="1400" dirty="0" err="1" smtClean="0">
                <a:solidFill>
                  <a:schemeClr val="bg1"/>
                </a:solidFill>
                <a:latin typeface="+mj-lt"/>
                <a:ea typeface="Calibri" panose="020F0502020204030204" pitchFamily="34" charset="0"/>
                <a:cs typeface="Calibri" panose="020F0502020204030204" pitchFamily="34" charset="0"/>
              </a:rPr>
              <a:t>ie</a:t>
            </a:r>
            <a:r>
              <a:rPr lang="en-GB" sz="1400" dirty="0" smtClean="0">
                <a:solidFill>
                  <a:schemeClr val="bg1"/>
                </a:solidFill>
                <a:latin typeface="+mj-lt"/>
                <a:ea typeface="Calibri" panose="020F0502020204030204" pitchFamily="34" charset="0"/>
                <a:cs typeface="Calibri" panose="020F0502020204030204" pitchFamily="34" charset="0"/>
              </a:rPr>
              <a:t> 5.6/52) </a:t>
            </a:r>
            <a:r>
              <a:rPr lang="en-GB" sz="1400" dirty="0" smtClean="0">
                <a:solidFill>
                  <a:schemeClr val="bg1"/>
                </a:solidFill>
                <a:effectLst/>
                <a:latin typeface="+mj-lt"/>
                <a:ea typeface="Calibri" panose="020F0502020204030204" pitchFamily="34" charset="0"/>
                <a:cs typeface="Calibri" panose="020F0502020204030204" pitchFamily="34" charset="0"/>
              </a:rPr>
              <a:t>of a week’s leave under the WTR, even if no work is done. However, according to the 12.07% rule they would accrue no leave if no work had been done. That means that for workers who have long periods of not working, but they remain under contract during this time, the less accurate the 12.07% method becomes.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5255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dirty="0" smtClean="0">
            <a:solidFill>
              <a:schemeClr val="tx2"/>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12249127_1.pptx" id="{B3CF6C31-D77F-49F0-B19C-70695ADCA870}" vid="{7E7ED3AB-F95E-425D-A097-11078C1EC34B}"/>
    </a:ext>
  </a:extLst>
</a:theme>
</file>

<file path=ppt/theme/theme2.xml><?xml version="1.0" encoding="utf-8"?>
<a:theme xmlns:a="http://schemas.openxmlformats.org/drawingml/2006/main" name="Contents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EF66C0D1-B314-4F8C-9F1E-D36E375C85DF}"/>
    </a:ext>
  </a:extLst>
</a:theme>
</file>

<file path=ppt/theme/theme3.xml><?xml version="1.0" encoding="utf-8"?>
<a:theme xmlns:a="http://schemas.openxmlformats.org/drawingml/2006/main" name="Process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4D9DF9A2-F0E0-4591-A635-C5E4EF55C409}"/>
    </a:ext>
  </a:extLst>
</a:theme>
</file>

<file path=ppt/theme/theme4.xml><?xml version="1.0" encoding="utf-8"?>
<a:theme xmlns:a="http://schemas.openxmlformats.org/drawingml/2006/main" name="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7169499C-7CC3-4F26-B0BE-73EF5312709E}"/>
    </a:ext>
  </a:extLst>
</a:theme>
</file>

<file path=ppt/theme/theme5.xml><?xml version="1.0" encoding="utf-8"?>
<a:theme xmlns:a="http://schemas.openxmlformats.org/drawingml/2006/main" name="PB image Masters">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63E7170B-4F55-4391-A3DC-C2A99E46402E}"/>
    </a:ext>
  </a:extLst>
</a:theme>
</file>

<file path=ppt/theme/theme6.xml><?xml version="1.0" encoding="utf-8"?>
<a:theme xmlns:a="http://schemas.openxmlformats.org/drawingml/2006/main" name="Appendix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C5F13E01-08A2-4EDB-B4F1-DFB7DE8BABDF}"/>
    </a:ext>
  </a:extLst>
</a:theme>
</file>

<file path=ppt/theme/theme7.xml><?xml version="1.0" encoding="utf-8"?>
<a:theme xmlns:a="http://schemas.openxmlformats.org/drawingml/2006/main" name="1_Process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B94D695F-E437-41E5-A3DB-D078D0127CC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Slideshow presentation template</Template>
  <TotalTime>1342</TotalTime>
  <Words>3186</Words>
  <Application>Microsoft Office PowerPoint</Application>
  <PresentationFormat>On-screen Show (16:9)</PresentationFormat>
  <Paragraphs>268</Paragraphs>
  <Slides>31</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31</vt:i4>
      </vt:variant>
    </vt:vector>
  </HeadingPairs>
  <TitlesOfParts>
    <vt:vector size="46" baseType="lpstr">
      <vt:lpstr>Arial</vt:lpstr>
      <vt:lpstr>Calibri</vt:lpstr>
      <vt:lpstr>Calibri Light</vt:lpstr>
      <vt:lpstr>Lato</vt:lpstr>
      <vt:lpstr>Lato Light</vt:lpstr>
      <vt:lpstr>Symbol</vt:lpstr>
      <vt:lpstr>Times New Roman</vt:lpstr>
      <vt:lpstr>Wingdings</vt:lpstr>
      <vt:lpstr>Cover Master</vt:lpstr>
      <vt:lpstr>Contents Master</vt:lpstr>
      <vt:lpstr>Process Master</vt:lpstr>
      <vt:lpstr>Master</vt:lpstr>
      <vt:lpstr>PB image Masters</vt:lpstr>
      <vt:lpstr>Appendix Master</vt:lpstr>
      <vt:lpstr>1_Process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Price Bailey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Gilroy</dc:creator>
  <cp:lastModifiedBy>Joanna Smye</cp:lastModifiedBy>
  <cp:revision>71</cp:revision>
  <dcterms:created xsi:type="dcterms:W3CDTF">2020-12-22T09:55:01Z</dcterms:created>
  <dcterms:modified xsi:type="dcterms:W3CDTF">2022-10-12T15:01:02Z</dcterms:modified>
</cp:coreProperties>
</file>