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91" r:id="rId3"/>
    <p:sldMasterId id="2147483676" r:id="rId4"/>
    <p:sldMasterId id="2147483738" r:id="rId5"/>
    <p:sldMasterId id="2147483699" r:id="rId6"/>
    <p:sldMasterId id="2147483733" r:id="rId7"/>
  </p:sldMasterIdLst>
  <p:notesMasterIdLst>
    <p:notesMasterId r:id="rId49"/>
  </p:notesMasterIdLst>
  <p:handoutMasterIdLst>
    <p:handoutMasterId r:id="rId50"/>
  </p:handoutMasterIdLst>
  <p:sldIdLst>
    <p:sldId id="259" r:id="rId8"/>
    <p:sldId id="262" r:id="rId9"/>
    <p:sldId id="267" r:id="rId10"/>
    <p:sldId id="314" r:id="rId11"/>
    <p:sldId id="268" r:id="rId12"/>
    <p:sldId id="269" r:id="rId13"/>
    <p:sldId id="307" r:id="rId14"/>
    <p:sldId id="271" r:id="rId15"/>
    <p:sldId id="308" r:id="rId16"/>
    <p:sldId id="272" r:id="rId17"/>
    <p:sldId id="309" r:id="rId18"/>
    <p:sldId id="276" r:id="rId19"/>
    <p:sldId id="310" r:id="rId20"/>
    <p:sldId id="311" r:id="rId21"/>
    <p:sldId id="312" r:id="rId22"/>
    <p:sldId id="313" r:id="rId23"/>
    <p:sldId id="360" r:id="rId24"/>
    <p:sldId id="361" r:id="rId25"/>
    <p:sldId id="290" r:id="rId26"/>
    <p:sldId id="280" r:id="rId27"/>
    <p:sldId id="325" r:id="rId28"/>
    <p:sldId id="282" r:id="rId29"/>
    <p:sldId id="336" r:id="rId30"/>
    <p:sldId id="338" r:id="rId31"/>
    <p:sldId id="358" r:id="rId32"/>
    <p:sldId id="356" r:id="rId33"/>
    <p:sldId id="337" r:id="rId34"/>
    <p:sldId id="339" r:id="rId35"/>
    <p:sldId id="340" r:id="rId36"/>
    <p:sldId id="341" r:id="rId37"/>
    <p:sldId id="342" r:id="rId38"/>
    <p:sldId id="343" r:id="rId39"/>
    <p:sldId id="344" r:id="rId40"/>
    <p:sldId id="345" r:id="rId41"/>
    <p:sldId id="357" r:id="rId42"/>
    <p:sldId id="355" r:id="rId43"/>
    <p:sldId id="346" r:id="rId44"/>
    <p:sldId id="347" r:id="rId45"/>
    <p:sldId id="348" r:id="rId46"/>
    <p:sldId id="359" r:id="rId47"/>
    <p:sldId id="28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B31054-2D28-4D73-B66F-AFF36CA50FD6}">
          <p14:sldIdLst>
            <p14:sldId id="259"/>
            <p14:sldId id="262"/>
            <p14:sldId id="267"/>
            <p14:sldId id="314"/>
            <p14:sldId id="268"/>
            <p14:sldId id="269"/>
            <p14:sldId id="307"/>
            <p14:sldId id="271"/>
            <p14:sldId id="308"/>
            <p14:sldId id="272"/>
            <p14:sldId id="309"/>
            <p14:sldId id="276"/>
            <p14:sldId id="310"/>
            <p14:sldId id="311"/>
            <p14:sldId id="312"/>
            <p14:sldId id="313"/>
            <p14:sldId id="360"/>
            <p14:sldId id="361"/>
            <p14:sldId id="290"/>
            <p14:sldId id="280"/>
            <p14:sldId id="325"/>
            <p14:sldId id="282"/>
            <p14:sldId id="336"/>
            <p14:sldId id="338"/>
            <p14:sldId id="358"/>
            <p14:sldId id="356"/>
            <p14:sldId id="337"/>
            <p14:sldId id="339"/>
          </p14:sldIdLst>
        </p14:section>
        <p14:section name="Untitled Section" id="{4F960A8C-35DC-49FC-AED3-4A1144BE2704}">
          <p14:sldIdLst>
            <p14:sldId id="340"/>
            <p14:sldId id="341"/>
            <p14:sldId id="342"/>
            <p14:sldId id="343"/>
            <p14:sldId id="344"/>
            <p14:sldId id="345"/>
            <p14:sldId id="357"/>
            <p14:sldId id="355"/>
            <p14:sldId id="346"/>
            <p14:sldId id="347"/>
            <p14:sldId id="348"/>
            <p14:sldId id="359"/>
            <p14:sldId id="286"/>
          </p14:sldIdLst>
        </p14:section>
      </p14:sectionLst>
    </p:ext>
    <p:ext uri="{EFAFB233-063F-42B5-8137-9DF3F51BA10A}">
      <p15:sldGuideLst xmlns:p15="http://schemas.microsoft.com/office/powerpoint/2012/main">
        <p15:guide id="1" orient="horz" pos="1620" userDrawn="1">
          <p15:clr>
            <a:srgbClr val="A4A3A4"/>
          </p15:clr>
        </p15:guide>
        <p15:guide id="9"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BFBF"/>
    <a:srgbClr val="39AA95"/>
    <a:srgbClr val="0F786D"/>
    <a:srgbClr val="EEEFEF"/>
    <a:srgbClr val="35A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94"/>
  </p:normalViewPr>
  <p:slideViewPr>
    <p:cSldViewPr snapToGrid="0" snapToObjects="1">
      <p:cViewPr varScale="1">
        <p:scale>
          <a:sx n="152" d="100"/>
          <a:sy n="152" d="100"/>
        </p:scale>
        <p:origin x="480" y="132"/>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A2E2C-04F5-4239-9F95-C2292D13E14B}" type="datetimeFigureOut">
              <a:rPr lang="en-GB" smtClean="0"/>
              <a:t>24/04/2023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FC279C-40BC-4AA3-9202-A91672476CD8}" type="slidenum">
              <a:rPr lang="en-GB" smtClean="0"/>
              <a:t>‹#›</a:t>
            </a:fld>
            <a:endParaRPr lang="en-GB"/>
          </a:p>
        </p:txBody>
      </p:sp>
    </p:spTree>
    <p:extLst>
      <p:ext uri="{BB962C8B-B14F-4D97-AF65-F5344CB8AC3E}">
        <p14:creationId xmlns:p14="http://schemas.microsoft.com/office/powerpoint/2010/main" val="36990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1A363-DE7C-6B45-BDC4-78487A9F0DE0}"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C723-4482-DA4B-A373-81FD13C2369A}" type="slidenum">
              <a:rPr lang="en-GB" smtClean="0"/>
              <a:t>‹#›</a:t>
            </a:fld>
            <a:endParaRPr lang="en-GB"/>
          </a:p>
        </p:txBody>
      </p:sp>
    </p:spTree>
    <p:extLst>
      <p:ext uri="{BB962C8B-B14F-4D97-AF65-F5344CB8AC3E}">
        <p14:creationId xmlns:p14="http://schemas.microsoft.com/office/powerpoint/2010/main" val="2661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8" name="Picture 2" descr="person walking holding brown leather bag">
            <a:extLst>
              <a:ext uri="{FF2B5EF4-FFF2-40B4-BE49-F238E27FC236}">
                <a16:creationId xmlns:a16="http://schemas.microsoft.com/office/drawing/2014/main" id="{316DF934-C59E-6043-9893-1AC066345EF8}"/>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4443"/>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24">
            <a:extLst>
              <a:ext uri="{FF2B5EF4-FFF2-40B4-BE49-F238E27FC236}">
                <a16:creationId xmlns:a16="http://schemas.microsoft.com/office/drawing/2014/main" id="{D9A56FA2-B85B-9F44-813D-92F870F051FE}"/>
              </a:ext>
            </a:extLst>
          </p:cNvPr>
          <p:cNvSpPr/>
          <p:nvPr userDrawn="1"/>
        </p:nvSpPr>
        <p:spPr>
          <a:xfrm>
            <a:off x="0" y="0"/>
            <a:ext cx="9143999" cy="51444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20" name="Round Single Corner Rectangle 27">
            <a:extLst>
              <a:ext uri="{FF2B5EF4-FFF2-40B4-BE49-F238E27FC236}">
                <a16:creationId xmlns:a16="http://schemas.microsoft.com/office/drawing/2014/main" id="{F752996A-ADBC-E345-87B1-B7B6027F62F0}"/>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69" name="Round Single Corner Rectangle 27">
            <a:extLst>
              <a:ext uri="{FF2B5EF4-FFF2-40B4-BE49-F238E27FC236}">
                <a16:creationId xmlns:a16="http://schemas.microsoft.com/office/drawing/2014/main" id="{A8331A52-2E29-8C40-927D-17445A8FF65F}"/>
              </a:ext>
            </a:extLst>
          </p:cNvPr>
          <p:cNvSpPr/>
          <p:nvPr userDrawn="1"/>
        </p:nvSpPr>
        <p:spPr>
          <a:xfrm>
            <a:off x="4967521" y="2008822"/>
            <a:ext cx="1348450" cy="1330851"/>
          </a:xfrm>
          <a:prstGeom prst="round1Rect">
            <a:avLst>
              <a:gd name="adj" fmla="val 0"/>
            </a:avLst>
          </a:prstGeom>
          <a:solidFill>
            <a:schemeClr val="tx1">
              <a:lumMod val="90000"/>
              <a:lumOff val="1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1" name="Round Single Corner Rectangle 27">
            <a:extLst>
              <a:ext uri="{FF2B5EF4-FFF2-40B4-BE49-F238E27FC236}">
                <a16:creationId xmlns:a16="http://schemas.microsoft.com/office/drawing/2014/main" id="{E1B4D600-9B80-E04B-9E12-825A8EE5719C}"/>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75" name="Group 74">
            <a:extLst>
              <a:ext uri="{FF2B5EF4-FFF2-40B4-BE49-F238E27FC236}">
                <a16:creationId xmlns:a16="http://schemas.microsoft.com/office/drawing/2014/main" id="{38773A36-8220-0740-B96C-83A5F83F77D1}"/>
              </a:ext>
            </a:extLst>
          </p:cNvPr>
          <p:cNvGrpSpPr/>
          <p:nvPr userDrawn="1"/>
        </p:nvGrpSpPr>
        <p:grpSpPr bwMode="gray">
          <a:xfrm>
            <a:off x="752475" y="397317"/>
            <a:ext cx="1476488" cy="286296"/>
            <a:chOff x="4375150" y="6157913"/>
            <a:chExt cx="1874838" cy="363537"/>
          </a:xfrm>
        </p:grpSpPr>
        <p:sp>
          <p:nvSpPr>
            <p:cNvPr id="76" name="Freeform 7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8" name="Freeform 8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9" name="Freeform 8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0" name="Freeform 8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1" name="Freeform 9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2" name="Freeform 9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3" name="Freeform 9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4" name="Freeform 9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5" name="Freeform 9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6" name="Freeform 9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7" name="Freeform 9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8" name="Freeform 9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9" name="Freeform 9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0" name="Freeform 9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1" name="Freeform 10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2" name="Freeform 10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3" name="Freeform 10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4" name="Freeform 10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5" name="Freeform 10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6" name="Freeform 10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7" name="Freeform 10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8" name="Freeform 10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9" name="Freeform 10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0" name="Freeform 10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37">
            <a:extLst>
              <a:ext uri="{FF2B5EF4-FFF2-40B4-BE49-F238E27FC236}">
                <a16:creationId xmlns:a16="http://schemas.microsoft.com/office/drawing/2014/main" id="{02212DB5-4339-9E4E-A3BC-28B361D54E96}"/>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D466D17B-B4DE-FB4E-930F-7AE0E907B48B}"/>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78F30A9E-2CF0-554D-9595-8889752919F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51" name="Text Placeholder 4">
            <a:extLst>
              <a:ext uri="{FF2B5EF4-FFF2-40B4-BE49-F238E27FC236}">
                <a16:creationId xmlns:a16="http://schemas.microsoft.com/office/drawing/2014/main" id="{5FC1BBD0-67FA-DA4A-BC72-156563F44882}"/>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sp>
        <p:nvSpPr>
          <p:cNvPr id="52" name="Round Single Corner Rectangle 27">
            <a:extLst>
              <a:ext uri="{FF2B5EF4-FFF2-40B4-BE49-F238E27FC236}">
                <a16:creationId xmlns:a16="http://schemas.microsoft.com/office/drawing/2014/main" id="{AA929525-20D1-5A48-A5B6-0848B5792B99}"/>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098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74" userDrawn="1">
          <p15:clr>
            <a:srgbClr val="FBAE40"/>
          </p15:clr>
        </p15:guide>
        <p15:guide id="4" orient="horz" pos="260" userDrawn="1">
          <p15:clr>
            <a:srgbClr val="FBAE40"/>
          </p15:clr>
        </p15:guide>
        <p15:guide id="5"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060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986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0" name="Text Placeholder 2"/>
          <p:cNvSpPr>
            <a:spLocks noGrp="1"/>
          </p:cNvSpPr>
          <p:nvPr>
            <p:ph type="body" sz="quarter" idx="16" hasCustomPrompt="1"/>
          </p:nvPr>
        </p:nvSpPr>
        <p:spPr>
          <a:xfrm>
            <a:off x="386535" y="1388853"/>
            <a:ext cx="8352651" cy="3415309"/>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5318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Text Placeholder 2"/>
          <p:cNvSpPr>
            <a:spLocks noGrp="1"/>
          </p:cNvSpPr>
          <p:nvPr>
            <p:ph type="body" sz="quarter" idx="16" hasCustomPrompt="1"/>
          </p:nvPr>
        </p:nvSpPr>
        <p:spPr>
          <a:xfrm>
            <a:off x="386536"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5" name="Text Placeholder 2"/>
          <p:cNvSpPr>
            <a:spLocks noGrp="1"/>
          </p:cNvSpPr>
          <p:nvPr>
            <p:ph type="body" sz="quarter" idx="17" hasCustomPrompt="1"/>
          </p:nvPr>
        </p:nvSpPr>
        <p:spPr>
          <a:xfrm>
            <a:off x="4727159"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5023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userDrawn="1">
          <p15:clr>
            <a:srgbClr val="FBAE40"/>
          </p15:clr>
        </p15:guide>
        <p15:guide id="8" orient="horz" pos="29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ssage Box 2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1" name="Picture 10"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727159"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0286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userDrawn="1">
          <p15:clr>
            <a:srgbClr val="FBAE40"/>
          </p15:clr>
        </p15:guide>
        <p15:guide id="5" pos="5505">
          <p15:clr>
            <a:srgbClr val="FBAE40"/>
          </p15:clr>
        </p15:guide>
        <p15:guide id="6" pos="1487">
          <p15:clr>
            <a:srgbClr val="FBAE40"/>
          </p15:clr>
        </p15:guide>
        <p15:guide id="8" orient="horz" pos="2977" userDrawn="1">
          <p15:clr>
            <a:srgbClr val="FBAE40"/>
          </p15:clr>
        </p15:guide>
        <p15:guide id="9" pos="313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ssage Box Layout rever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560616"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4971114" y="0"/>
            <a:ext cx="2293200"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53584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5347781" y="738595"/>
            <a:ext cx="1559972"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5358413" y="1838963"/>
            <a:ext cx="1559972"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grpSp>
        <p:nvGrpSpPr>
          <p:cNvPr id="13" name="Group 1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4" name="Freeform 1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6" name="Text Placeholder 2"/>
          <p:cNvSpPr>
            <a:spLocks noGrp="1"/>
          </p:cNvSpPr>
          <p:nvPr>
            <p:ph type="body" sz="quarter" idx="17" hasCustomPrompt="1"/>
          </p:nvPr>
        </p:nvSpPr>
        <p:spPr>
          <a:xfrm>
            <a:off x="247800"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7498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0" y="-1"/>
            <a:ext cx="2902857"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786207"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786207"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786207"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2" name="Text Placeholder 2"/>
          <p:cNvSpPr>
            <a:spLocks noGrp="1"/>
          </p:cNvSpPr>
          <p:nvPr>
            <p:ph type="body" sz="quarter" idx="18" hasCustomPrompt="1"/>
          </p:nvPr>
        </p:nvSpPr>
        <p:spPr>
          <a:xfrm>
            <a:off x="3284970" y="738595"/>
            <a:ext cx="5455205"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2159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3 text revers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6241143" y="-1"/>
            <a:ext cx="2902857" cy="5143500"/>
          </a:xfrm>
          <a:prstGeom prst="rect">
            <a:avLst/>
          </a:prstGeom>
        </p:spPr>
      </p:pic>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7027350"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9CC7F7B2-E491-4D43-BC5F-E56BE0BEBDC1}"/>
              </a:ext>
            </a:extLst>
          </p:cNvPr>
          <p:cNvSpPr>
            <a:spLocks noGrp="1"/>
          </p:cNvSpPr>
          <p:nvPr>
            <p:ph type="body" sz="quarter" idx="19" hasCustomPrompt="1"/>
          </p:nvPr>
        </p:nvSpPr>
        <p:spPr>
          <a:xfrm>
            <a:off x="7027350"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2" name="Text Placeholder 23">
            <a:extLst>
              <a:ext uri="{FF2B5EF4-FFF2-40B4-BE49-F238E27FC236}">
                <a16:creationId xmlns:a16="http://schemas.microsoft.com/office/drawing/2014/main" id="{9CC7F7B2-E491-4D43-BC5F-E56BE0BEBDC1}"/>
              </a:ext>
            </a:extLst>
          </p:cNvPr>
          <p:cNvSpPr>
            <a:spLocks noGrp="1"/>
          </p:cNvSpPr>
          <p:nvPr>
            <p:ph type="body" sz="quarter" idx="20" hasCustomPrompt="1"/>
          </p:nvPr>
        </p:nvSpPr>
        <p:spPr>
          <a:xfrm>
            <a:off x="7027350"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1219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ssage boxes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313055"/>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426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userDrawn="1">
          <p15:clr>
            <a:srgbClr val="FBAE40"/>
          </p15:clr>
        </p15:guide>
        <p15:guide id="8" orient="horz" pos="2977">
          <p15:clr>
            <a:srgbClr val="FBAE40"/>
          </p15:clr>
        </p15:guide>
        <p15:guide id="9" pos="3131">
          <p15:clr>
            <a:srgbClr val="FBAE40"/>
          </p15:clr>
        </p15:guide>
        <p15:guide id="10" pos="1695" userDrawn="1">
          <p15:clr>
            <a:srgbClr val="FBAE40"/>
          </p15:clr>
        </p15:guide>
        <p15:guide id="11" pos="261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2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3" name="Text Placeholder 2"/>
          <p:cNvSpPr>
            <a:spLocks noGrp="1"/>
          </p:cNvSpPr>
          <p:nvPr>
            <p:ph type="body" sz="quarter" idx="17" hasCustomPrompt="1"/>
          </p:nvPr>
        </p:nvSpPr>
        <p:spPr>
          <a:xfrm>
            <a:off x="4970463" y="1204176"/>
            <a:ext cx="3769712"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4"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6" name="Picture Placeholder 2"/>
          <p:cNvSpPr>
            <a:spLocks noGrp="1"/>
          </p:cNvSpPr>
          <p:nvPr>
            <p:ph type="pic" sz="quarter" idx="24" hasCustomPrompt="1"/>
          </p:nvPr>
        </p:nvSpPr>
        <p:spPr>
          <a:xfrm>
            <a:off x="2694671" y="1204176"/>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37500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2" descr="woman wearing yellow and black plaid shirt">
            <a:extLst>
              <a:ext uri="{FF2B5EF4-FFF2-40B4-BE49-F238E27FC236}">
                <a16:creationId xmlns:a16="http://schemas.microsoft.com/office/drawing/2014/main" id="{208A4E66-79FC-664C-B64F-951F17C7F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4">
            <a:extLst>
              <a:ext uri="{FF2B5EF4-FFF2-40B4-BE49-F238E27FC236}">
                <a16:creationId xmlns:a16="http://schemas.microsoft.com/office/drawing/2014/main" id="{C35FE59E-89CE-1C48-B17A-83B899E606CC}"/>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50" name="Group 49">
            <a:extLst>
              <a:ext uri="{FF2B5EF4-FFF2-40B4-BE49-F238E27FC236}">
                <a16:creationId xmlns:a16="http://schemas.microsoft.com/office/drawing/2014/main" id="{6FF530B7-E7D2-AA44-966F-302C97D76D0F}"/>
              </a:ext>
            </a:extLst>
          </p:cNvPr>
          <p:cNvGrpSpPr/>
          <p:nvPr userDrawn="1"/>
        </p:nvGrpSpPr>
        <p:grpSpPr bwMode="gray">
          <a:xfrm>
            <a:off x="752475" y="397317"/>
            <a:ext cx="1476488" cy="286296"/>
            <a:chOff x="4375150" y="6157913"/>
            <a:chExt cx="1874838" cy="363537"/>
          </a:xfrm>
        </p:grpSpPr>
        <p:sp>
          <p:nvSpPr>
            <p:cNvPr id="51" name="Freeform 50">
              <a:extLst>
                <a:ext uri="{FF2B5EF4-FFF2-40B4-BE49-F238E27FC236}">
                  <a16:creationId xmlns:a16="http://schemas.microsoft.com/office/drawing/2014/main" id="{BCF7B1FF-F952-DF49-8FBB-9C413FAE0FD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FCE20893-96BE-474E-8DDB-08FA4F19995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2D7A308-FA2A-E944-9DFF-908F5B7FB43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A81A617-E6C7-3E4A-8A7F-9C382B6423D4}"/>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6945A72F-FDDF-964F-8787-AEA8EBC5605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DE8FCB0-248B-5940-8958-2C3D23EFCDF6}"/>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2CE26683-7277-D146-9510-20B749E4ADAA}"/>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8A6DBF2A-6279-074B-B353-920E8CDC3834}"/>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17799EEC-F3F9-4A4A-A5B1-CAC7F4AF5B5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A4B988C5-871C-464C-8A24-FF3FAE75AB59}"/>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74B9779-A6CA-9B44-B0C4-9573C7475CD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D1BBD1A0-4149-2248-93E5-25D3B6AA45C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FC94A255-F790-9346-9851-5ECA404D6095}"/>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1C4CFA96-C000-9D45-A3D1-EDA3497B09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DB6D4445-BA5F-7346-8BB0-D06BA03606C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A584F66-67E4-DA47-B2A6-811237309F8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C1BB151A-B3DF-794C-9CD0-D13EC64FF77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210178C5-7441-6849-9757-A7C8602941C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4050FF66-C527-744B-B1C7-87809BEE0F9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3835C8BF-7D2D-EA46-88EF-E175D290BAF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8B89CF9-9B0C-6441-8EC2-9D0F9273711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4A608E-21D1-5144-8CAA-F6BE0AA49115}"/>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B29A93E2-F9A9-C946-A6B1-F2EEA9844152}"/>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8D41458D-6B7C-7A42-AD7F-E67C9D70828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00A1DF5-8A81-0B44-A747-6026550AB3AE}"/>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CE0A4624-5A88-CA45-B646-00558DCC067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4D0F4471-5DD4-5E49-B28E-5565DFFAEB0F}"/>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10CBBF04-BE7B-F64E-B0A6-3B812A4A2BA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012B01FA-09DE-9943-A579-34AD4E53E284}"/>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883122C5-399A-0241-A4CB-11323A4BA28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B23C2AB7-AFFB-3A41-998B-26C3A761DA12}"/>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187494A0-4F61-1F44-9566-5816F1FA440A}"/>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475E28AF-F030-4544-801A-56A2DCFA847B}"/>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604852F5-A0DD-4E4E-B534-FA33101FD13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C5E34A44-9612-B44A-9694-3F0EB979220A}"/>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7" name="Round Single Corner Rectangle 37">
            <a:extLst>
              <a:ext uri="{FF2B5EF4-FFF2-40B4-BE49-F238E27FC236}">
                <a16:creationId xmlns:a16="http://schemas.microsoft.com/office/drawing/2014/main" id="{2220136C-3EEE-7C48-8A1F-A0D331F233A8}"/>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8" name="Rectangle 87">
            <a:extLst>
              <a:ext uri="{FF2B5EF4-FFF2-40B4-BE49-F238E27FC236}">
                <a16:creationId xmlns:a16="http://schemas.microsoft.com/office/drawing/2014/main" id="{AE658AA6-8EA9-6A4D-A57D-69A642F12C50}"/>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89" name="Text Placeholder 4">
            <a:extLst>
              <a:ext uri="{FF2B5EF4-FFF2-40B4-BE49-F238E27FC236}">
                <a16:creationId xmlns:a16="http://schemas.microsoft.com/office/drawing/2014/main" id="{5D071C79-7DCB-1848-AC5E-6953C90F89A4}"/>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90" name="Text Placeholder 4">
            <a:extLst>
              <a:ext uri="{FF2B5EF4-FFF2-40B4-BE49-F238E27FC236}">
                <a16:creationId xmlns:a16="http://schemas.microsoft.com/office/drawing/2014/main" id="{773E15B9-809C-FA46-AB76-9D4D64CB2897}"/>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sp>
        <p:nvSpPr>
          <p:cNvPr id="91" name="Round Single Corner Rectangle 27">
            <a:extLst>
              <a:ext uri="{FF2B5EF4-FFF2-40B4-BE49-F238E27FC236}">
                <a16:creationId xmlns:a16="http://schemas.microsoft.com/office/drawing/2014/main" id="{34726A79-AF07-2147-800B-873DEA0A24D6}"/>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74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message boxes / icons">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1"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10481" y="1254737"/>
            <a:ext cx="3764869" cy="3425374"/>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399849"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80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6" name="Picture Placeholder 2"/>
          <p:cNvSpPr>
            <a:spLocks noGrp="1"/>
          </p:cNvSpPr>
          <p:nvPr>
            <p:ph type="pic" sz="quarter" idx="22" hasCustomPrompt="1"/>
          </p:nvPr>
        </p:nvSpPr>
        <p:spPr>
          <a:xfrm>
            <a:off x="4980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7" name="Picture Placeholder 2"/>
          <p:cNvSpPr>
            <a:spLocks noGrp="1"/>
          </p:cNvSpPr>
          <p:nvPr>
            <p:ph type="pic" sz="quarter" idx="23" hasCustomPrompt="1"/>
          </p:nvPr>
        </p:nvSpPr>
        <p:spPr>
          <a:xfrm>
            <a:off x="4980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2271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710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502"/>
          <a:stretch/>
        </p:blipFill>
        <p:spPr>
          <a:xfrm>
            <a:off x="0" y="1"/>
            <a:ext cx="2868824"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2880000"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6" y="1254737"/>
            <a:ext cx="2086946"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09284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126377" y="1254736"/>
            <a:ext cx="5612811"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128684" y="738966"/>
            <a:ext cx="5612811"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5279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1631339"/>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 name="Picture Placeholder 5">
            <a:extLst>
              <a:ext uri="{FF2B5EF4-FFF2-40B4-BE49-F238E27FC236}">
                <a16:creationId xmlns:a16="http://schemas.microsoft.com/office/drawing/2014/main" id="{D3216057-C022-BD4C-B610-2FB75F10C4ED}"/>
              </a:ext>
            </a:extLst>
          </p:cNvPr>
          <p:cNvSpPr>
            <a:spLocks noGrp="1"/>
          </p:cNvSpPr>
          <p:nvPr>
            <p:ph type="pic" sz="quarter" idx="16"/>
          </p:nvPr>
        </p:nvSpPr>
        <p:spPr>
          <a:xfrm>
            <a:off x="39677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7267134"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9474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office address</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Contact us</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4690699" y="309889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4668512" y="125473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6253747" y="1273005"/>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6253747" y="1562623"/>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6253747" y="2200091"/>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6253747" y="240246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6253747" y="2593678"/>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
        <p:nvSpPr>
          <p:cNvPr id="31"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6253747" y="3098897"/>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32"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6253747" y="3388515"/>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33"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6253747" y="4025983"/>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34"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6253747" y="4228352"/>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35"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6253747" y="441957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Tree>
    <p:extLst>
      <p:ext uri="{BB962C8B-B14F-4D97-AF65-F5344CB8AC3E}">
        <p14:creationId xmlns:p14="http://schemas.microsoft.com/office/powerpoint/2010/main" val="174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ssage box / table / char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3" name="Chart Placeholder 4">
            <a:extLst>
              <a:ext uri="{FF2B5EF4-FFF2-40B4-BE49-F238E27FC236}">
                <a16:creationId xmlns:a16="http://schemas.microsoft.com/office/drawing/2014/main" id="{39E4E4BC-CBAC-C648-A987-7358FE8B9D07}"/>
              </a:ext>
            </a:extLst>
          </p:cNvPr>
          <p:cNvSpPr>
            <a:spLocks noGrp="1"/>
          </p:cNvSpPr>
          <p:nvPr>
            <p:ph type="chart" sz="quarter" idx="15"/>
          </p:nvPr>
        </p:nvSpPr>
        <p:spPr>
          <a:xfrm>
            <a:off x="45132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3" name="Table Placeholder 2"/>
          <p:cNvSpPr>
            <a:spLocks noGrp="1"/>
          </p:cNvSpPr>
          <p:nvPr>
            <p:ph type="tbl" sz="quarter" idx="16" hasCustomPrompt="1"/>
          </p:nvPr>
        </p:nvSpPr>
        <p:spPr>
          <a:xfrm>
            <a:off x="4522960" y="738595"/>
            <a:ext cx="3854240" cy="1558565"/>
          </a:xfrm>
          <a:prstGeom prst="rect">
            <a:avLst/>
          </a:prstGeom>
        </p:spPr>
        <p:txBody>
          <a:bodyPr/>
          <a:lstStyle>
            <a:lvl1pPr marL="0" indent="0">
              <a:buNone/>
              <a:defRPr sz="800">
                <a:latin typeface="+mj-lt"/>
              </a:defRPr>
            </a:lvl1pPr>
          </a:lstStyle>
          <a:p>
            <a:r>
              <a:rPr lang="en-GB" sz="800" dirty="0">
                <a:latin typeface="+mj-lt"/>
              </a:rPr>
              <a:t>Click icon to insert table</a:t>
            </a:r>
            <a:endParaRPr lang="en-GB" dirty="0"/>
          </a:p>
        </p:txBody>
      </p:sp>
    </p:spTree>
    <p:extLst>
      <p:ext uri="{BB962C8B-B14F-4D97-AF65-F5344CB8AC3E}">
        <p14:creationId xmlns:p14="http://schemas.microsoft.com/office/powerpoint/2010/main" val="42426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pictures / message box">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1254736"/>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3" name="Text Placeholder 2"/>
          <p:cNvSpPr>
            <a:spLocks noGrp="1"/>
          </p:cNvSpPr>
          <p:nvPr>
            <p:ph type="body" sz="quarter" idx="17" hasCustomPrompt="1"/>
          </p:nvPr>
        </p:nvSpPr>
        <p:spPr>
          <a:xfrm>
            <a:off x="407885" y="1204176"/>
            <a:ext cx="2886854"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47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with picture">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32169"/>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6"/>
            <a:ext cx="1343408" cy="1928258"/>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15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44129"/>
            <a:ext cx="1343408" cy="1916299"/>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4"/>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8095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ral Bar ">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8348712" cy="5417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335482"/>
            <a:ext cx="1361079"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363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47" name="Picture 2" descr="person using smartphone and MacBook">
            <a:extLst>
              <a:ext uri="{FF2B5EF4-FFF2-40B4-BE49-F238E27FC236}">
                <a16:creationId xmlns:a16="http://schemas.microsoft.com/office/drawing/2014/main" id="{0B2EB00F-83A7-0648-8A07-A3A8F748104D}"/>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24">
            <a:extLst>
              <a:ext uri="{FF2B5EF4-FFF2-40B4-BE49-F238E27FC236}">
                <a16:creationId xmlns:a16="http://schemas.microsoft.com/office/drawing/2014/main" id="{CBE50609-789F-6549-AF45-C5F44F595ABA}"/>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 name="Round Single Corner Rectangle 37">
            <a:extLst>
              <a:ext uri="{FF2B5EF4-FFF2-40B4-BE49-F238E27FC236}">
                <a16:creationId xmlns:a16="http://schemas.microsoft.com/office/drawing/2014/main" id="{B76DA112-AB52-B54B-B50A-C2C460B0FCA5}"/>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AF9503B8-ED78-B348-8F77-FF3BEEB57056}"/>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99FDA6C7-D335-F449-B1D2-EB20972EBC1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51" name="Text Placeholder 4">
            <a:extLst>
              <a:ext uri="{FF2B5EF4-FFF2-40B4-BE49-F238E27FC236}">
                <a16:creationId xmlns:a16="http://schemas.microsoft.com/office/drawing/2014/main" id="{550504A8-A958-254F-93E2-9AB1BFC8F860}"/>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grpSp>
        <p:nvGrpSpPr>
          <p:cNvPr id="52" name="Group 51">
            <a:extLst>
              <a:ext uri="{FF2B5EF4-FFF2-40B4-BE49-F238E27FC236}">
                <a16:creationId xmlns:a16="http://schemas.microsoft.com/office/drawing/2014/main" id="{214B5A32-331D-3F44-8DA2-A0C7AC8FCC35}"/>
              </a:ext>
            </a:extLst>
          </p:cNvPr>
          <p:cNvGrpSpPr/>
          <p:nvPr userDrawn="1"/>
        </p:nvGrpSpPr>
        <p:grpSpPr bwMode="gray">
          <a:xfrm>
            <a:off x="752475" y="397317"/>
            <a:ext cx="1476488" cy="286296"/>
            <a:chOff x="4375150" y="6157913"/>
            <a:chExt cx="1874838" cy="363537"/>
          </a:xfrm>
        </p:grpSpPr>
        <p:sp>
          <p:nvSpPr>
            <p:cNvPr id="53" name="Freeform 52">
              <a:extLst>
                <a:ext uri="{FF2B5EF4-FFF2-40B4-BE49-F238E27FC236}">
                  <a16:creationId xmlns:a16="http://schemas.microsoft.com/office/drawing/2014/main" id="{E12B9F92-DA11-6B4E-8FF3-C6C61C633364}"/>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C2E824C-2451-E04C-B287-1E8B7C6BFA7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10CF4BE-847D-9544-BDB3-B797EAEB11EA}"/>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9D7B542-6BE2-F548-AE9B-0CB1976296A7}"/>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607AD587-3569-F449-8581-DA801A3EC8C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A86DFEA1-7337-2949-A78D-2E8AF8C2382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474FE25D-F983-624A-9CF7-20C898EAD45B}"/>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D3DECFC0-CFEE-AA47-B9A2-DE3A6152B86A}"/>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5528DC1C-09D6-3940-8046-167E1BE79342}"/>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6F573BB-A3E9-3149-A40D-67D9081732E0}"/>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FDB6715-2FF2-6740-A698-1A07BEC4865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040747A1-DB5E-FF40-9D0A-9D0FE53AA332}"/>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4DC387C0-A2BC-484F-9BB6-9F3BB042CC1D}"/>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794BFFA4-A2AB-AB45-B462-BFF7AB6536EB}"/>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110F730A-F875-5146-BCA3-07E48C00C91B}"/>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CBFFE0C9-4312-F942-91E9-2BCB2A21582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AAFF8C52-F475-EF44-81E4-7F20F5A94C4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6376714A-1548-8742-9323-D0EE3E0A7A9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B241A1A6-8892-E642-B6EB-67D0A65A2FFD}"/>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09E8339F-209C-5245-98DF-D13BB3C4D60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20BAD779-730C-EB45-A8A7-D6DFE6417610}"/>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22309047-A98A-B44A-A029-16E72E7441F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DF5E609B-A1AE-6A47-AA3D-14F2673337E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BDE5961F-00C5-4248-9054-9DA727CBC23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04639BE4-D21E-4047-A76A-2543942EF408}"/>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81392832-8F92-5C42-8615-07F0F958EAA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B16079DE-CB87-0F49-9A37-8243DFC8528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207ABA13-19A2-BA44-B522-1E73324B997B}"/>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439BD064-350A-5948-AA3A-EE1954CD507F}"/>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50A36295-4BA0-2945-BA67-FB224C1A5135}"/>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A3054AE7-0701-1548-B30C-9706703C73F6}"/>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84D2F57-4EEC-EF40-B78A-D00E7EED615C}"/>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81C8CA0E-936D-C74B-ADD4-E596AE7F0C3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DAC5AD31-CCF8-CD48-8417-BE51E19A31D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A2C0DD4A-5F15-A54D-A47F-B8681A6D3A84}"/>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27">
            <a:extLst>
              <a:ext uri="{FF2B5EF4-FFF2-40B4-BE49-F238E27FC236}">
                <a16:creationId xmlns:a16="http://schemas.microsoft.com/office/drawing/2014/main" id="{097F4F4E-16C6-9D4C-A107-F1AADCA1EE4B}"/>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48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ssage Box / photo">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99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ssage box and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226882" y="1204176"/>
            <a:ext cx="4018883"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936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teal 2/3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2" y="0"/>
            <a:ext cx="2880000"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140317"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140317"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3526973" y="653904"/>
            <a:ext cx="5264228"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3526972" y="1204176"/>
            <a:ext cx="5264228"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989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be Map ">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919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B picture lef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9"/>
            <a:ext cx="45593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4995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B picture lef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9525" y="1"/>
            <a:ext cx="4562474"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6880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B picture left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29029" y="1"/>
            <a:ext cx="4542971" cy="5109028"/>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4167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B image righ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9300" y="-1509"/>
            <a:ext cx="4570396"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13918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B image righ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7487" y="5442"/>
            <a:ext cx="4601027" cy="513805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380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B picture left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766"/>
            <a:ext cx="4552950" cy="515326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795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r Appendix">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61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462202F6-DDBE-6647-9A40-76012B963355}"/>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72" name="Round Single Corner Rectangle 37">
            <a:extLst>
              <a:ext uri="{FF2B5EF4-FFF2-40B4-BE49-F238E27FC236}">
                <a16:creationId xmlns:a16="http://schemas.microsoft.com/office/drawing/2014/main" id="{EED6B595-518D-EA4F-9CDD-73AB9381B66D}"/>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3" name="Title 1">
            <a:extLst>
              <a:ext uri="{FF2B5EF4-FFF2-40B4-BE49-F238E27FC236}">
                <a16:creationId xmlns:a16="http://schemas.microsoft.com/office/drawing/2014/main" id="{DBACA3C7-0B1D-DB42-8804-50CDC8107F9F}"/>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2CBC970-3693-7E41-A2EF-5CCBC0533366}"/>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79" name="Straight Connector 78">
            <a:extLst>
              <a:ext uri="{FF2B5EF4-FFF2-40B4-BE49-F238E27FC236}">
                <a16:creationId xmlns:a16="http://schemas.microsoft.com/office/drawing/2014/main" id="{00B7D724-1694-0F43-BA81-1CD1F5DE875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Placeholder 23">
            <a:extLst>
              <a:ext uri="{FF2B5EF4-FFF2-40B4-BE49-F238E27FC236}">
                <a16:creationId xmlns:a16="http://schemas.microsoft.com/office/drawing/2014/main" id="{0066D045-6B02-D24F-B022-A6A21B343589}"/>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2" name="Chart Placeholder 2">
            <a:extLst>
              <a:ext uri="{FF2B5EF4-FFF2-40B4-BE49-F238E27FC236}">
                <a16:creationId xmlns:a16="http://schemas.microsoft.com/office/drawing/2014/main" id="{CFFF8B3C-6833-CA4C-9F80-E2A9725F9FC7}"/>
              </a:ext>
            </a:extLst>
          </p:cNvPr>
          <p:cNvSpPr>
            <a:spLocks noGrp="1"/>
          </p:cNvSpPr>
          <p:nvPr>
            <p:ph type="chart" sz="quarter" idx="12"/>
          </p:nvPr>
        </p:nvSpPr>
        <p:spPr>
          <a:xfrm>
            <a:off x="785813"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
        <p:nvSpPr>
          <p:cNvPr id="85" name="Text Placeholder 23">
            <a:extLst>
              <a:ext uri="{FF2B5EF4-FFF2-40B4-BE49-F238E27FC236}">
                <a16:creationId xmlns:a16="http://schemas.microsoft.com/office/drawing/2014/main" id="{58313C46-C331-2044-A40D-BEB9746918A8}"/>
              </a:ext>
            </a:extLst>
          </p:cNvPr>
          <p:cNvSpPr>
            <a:spLocks noGrp="1"/>
          </p:cNvSpPr>
          <p:nvPr>
            <p:ph type="body" sz="quarter" idx="14" hasCustomPrompt="1"/>
          </p:nvPr>
        </p:nvSpPr>
        <p:spPr>
          <a:xfrm>
            <a:off x="4571999" y="1254736"/>
            <a:ext cx="3753405"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86" name="Text Placeholder 23">
            <a:extLst>
              <a:ext uri="{FF2B5EF4-FFF2-40B4-BE49-F238E27FC236}">
                <a16:creationId xmlns:a16="http://schemas.microsoft.com/office/drawing/2014/main" id="{AAF29411-45DC-1F4A-8275-68CFBDFB0D97}"/>
              </a:ext>
            </a:extLst>
          </p:cNvPr>
          <p:cNvSpPr>
            <a:spLocks noGrp="1"/>
          </p:cNvSpPr>
          <p:nvPr>
            <p:ph type="body" sz="quarter" idx="15" hasCustomPrompt="1"/>
          </p:nvPr>
        </p:nvSpPr>
        <p:spPr>
          <a:xfrm>
            <a:off x="4574306" y="738966"/>
            <a:ext cx="3746734" cy="346503"/>
          </a:xfrm>
          <a:prstGeom prst="rect">
            <a:avLst/>
          </a:prstGeom>
        </p:spPr>
        <p:txBody>
          <a:bodyPr lIns="0" tIns="0" rIns="0" bIns="0"/>
          <a:lstStyle>
            <a:lvl1pPr marL="4763" indent="-4763">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7" name="Text Placeholder 23">
            <a:extLst>
              <a:ext uri="{FF2B5EF4-FFF2-40B4-BE49-F238E27FC236}">
                <a16:creationId xmlns:a16="http://schemas.microsoft.com/office/drawing/2014/main" id="{15BE1E49-06B1-7642-9E10-547B76E8C531}"/>
              </a:ext>
            </a:extLst>
          </p:cNvPr>
          <p:cNvSpPr>
            <a:spLocks noGrp="1"/>
          </p:cNvSpPr>
          <p:nvPr>
            <p:ph type="body" sz="quarter" idx="16" hasCustomPrompt="1"/>
          </p:nvPr>
        </p:nvSpPr>
        <p:spPr>
          <a:xfrm>
            <a:off x="4571999" y="2931929"/>
            <a:ext cx="3753405"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9025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 Layout - Option 02">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4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4" name="Chart Placeholder 2">
            <a:extLst>
              <a:ext uri="{FF2B5EF4-FFF2-40B4-BE49-F238E27FC236}">
                <a16:creationId xmlns:a16="http://schemas.microsoft.com/office/drawing/2014/main" id="{3A853D4F-3FA3-C14C-8D20-5B2BC2220D87}"/>
              </a:ext>
            </a:extLst>
          </p:cNvPr>
          <p:cNvSpPr>
            <a:spLocks noGrp="1"/>
          </p:cNvSpPr>
          <p:nvPr>
            <p:ph type="chart" sz="quarter" idx="17"/>
          </p:nvPr>
        </p:nvSpPr>
        <p:spPr>
          <a:xfrm>
            <a:off x="4687411"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Tree>
    <p:extLst>
      <p:ext uri="{BB962C8B-B14F-4D97-AF65-F5344CB8AC3E}">
        <p14:creationId xmlns:p14="http://schemas.microsoft.com/office/powerpoint/2010/main" val="20383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 name="Rectangle 3"/>
          <p:cNvSpPr/>
          <p:nvPr userDrawn="1"/>
        </p:nvSpPr>
        <p:spPr>
          <a:xfrm>
            <a:off x="4558598" y="705525"/>
            <a:ext cx="3048000" cy="3096232"/>
          </a:xfrm>
          <a:prstGeom prst="rect">
            <a:avLst/>
          </a:prstGeom>
        </p:spPr>
        <p:txBody>
          <a:bodyPr wrap="square">
            <a:spAutoFit/>
          </a:bodyPr>
          <a:lstStyle/>
          <a:p>
            <a:pPr>
              <a:lnSpc>
                <a:spcPct val="110000"/>
              </a:lnSpc>
              <a:spcAft>
                <a:spcPts val="600"/>
              </a:spcAft>
              <a:tabLst>
                <a:tab pos="1257300" algn="l"/>
              </a:tabLst>
            </a:pPr>
            <a:r>
              <a:rPr lang="en-GB" sz="1200" dirty="0">
                <a:solidFill>
                  <a:schemeClr val="bg1"/>
                </a:solidFill>
                <a:latin typeface="+mj-lt"/>
              </a:rPr>
              <a:t>Bishop’s Stortford 	+44 (0) 1279 155888</a:t>
            </a:r>
          </a:p>
          <a:p>
            <a:pPr>
              <a:lnSpc>
                <a:spcPct val="110000"/>
              </a:lnSpc>
              <a:spcAft>
                <a:spcPts val="600"/>
              </a:spcAft>
              <a:tabLst>
                <a:tab pos="1257300" algn="l"/>
              </a:tabLst>
            </a:pPr>
            <a:r>
              <a:rPr lang="en-GB" sz="1200" dirty="0">
                <a:solidFill>
                  <a:schemeClr val="bg1"/>
                </a:solidFill>
                <a:latin typeface="+mj-lt"/>
              </a:rPr>
              <a:t>Cambridge	+44 (0) 1223 565035</a:t>
            </a:r>
          </a:p>
          <a:p>
            <a:pPr>
              <a:lnSpc>
                <a:spcPct val="110000"/>
              </a:lnSpc>
              <a:spcAft>
                <a:spcPts val="600"/>
              </a:spcAft>
              <a:tabLst>
                <a:tab pos="1257300" algn="l"/>
              </a:tabLst>
            </a:pPr>
            <a:r>
              <a:rPr lang="en-GB" sz="1200" dirty="0">
                <a:solidFill>
                  <a:schemeClr val="bg1"/>
                </a:solidFill>
                <a:latin typeface="+mj-lt"/>
              </a:rPr>
              <a:t>Caribbean 	+1 758 451 9251</a:t>
            </a:r>
          </a:p>
          <a:p>
            <a:pPr>
              <a:lnSpc>
                <a:spcPct val="110000"/>
              </a:lnSpc>
              <a:spcAft>
                <a:spcPts val="600"/>
              </a:spcAft>
              <a:tabLst>
                <a:tab pos="1257300" algn="l"/>
              </a:tabLst>
            </a:pPr>
            <a:r>
              <a:rPr lang="en-GB" sz="1200" dirty="0">
                <a:solidFill>
                  <a:schemeClr val="bg1"/>
                </a:solidFill>
                <a:latin typeface="+mj-lt"/>
              </a:rPr>
              <a:t>Channel Islands 	+44 (0) 1481 715669</a:t>
            </a:r>
          </a:p>
          <a:p>
            <a:pPr>
              <a:lnSpc>
                <a:spcPct val="110000"/>
              </a:lnSpc>
              <a:spcAft>
                <a:spcPts val="600"/>
              </a:spcAft>
              <a:tabLst>
                <a:tab pos="1257300" algn="l"/>
              </a:tabLst>
            </a:pPr>
            <a:r>
              <a:rPr lang="en-GB" sz="1200" dirty="0">
                <a:solidFill>
                  <a:schemeClr val="bg1"/>
                </a:solidFill>
                <a:latin typeface="+mj-lt"/>
              </a:rPr>
              <a:t>City of London  	+44 (0) 20 7065 2660</a:t>
            </a:r>
          </a:p>
          <a:p>
            <a:pPr>
              <a:lnSpc>
                <a:spcPct val="110000"/>
              </a:lnSpc>
              <a:spcAft>
                <a:spcPts val="600"/>
              </a:spcAft>
              <a:tabLst>
                <a:tab pos="1257300" algn="l"/>
              </a:tabLst>
            </a:pPr>
            <a:r>
              <a:rPr lang="en-GB" sz="1200" dirty="0">
                <a:solidFill>
                  <a:schemeClr val="bg1"/>
                </a:solidFill>
                <a:latin typeface="+mj-lt"/>
              </a:rPr>
              <a:t>Dubai	+971 (0) 48786360</a:t>
            </a:r>
          </a:p>
          <a:p>
            <a:pPr>
              <a:lnSpc>
                <a:spcPct val="110000"/>
              </a:lnSpc>
              <a:spcAft>
                <a:spcPts val="600"/>
              </a:spcAft>
              <a:tabLst>
                <a:tab pos="1257300" algn="l"/>
              </a:tabLst>
            </a:pPr>
            <a:r>
              <a:rPr lang="en-GB" sz="1200" dirty="0">
                <a:solidFill>
                  <a:schemeClr val="bg1"/>
                </a:solidFill>
                <a:latin typeface="+mj-lt"/>
              </a:rPr>
              <a:t>Ely 	+44 (0) 1353 662892</a:t>
            </a:r>
          </a:p>
          <a:p>
            <a:pPr>
              <a:lnSpc>
                <a:spcPct val="110000"/>
              </a:lnSpc>
              <a:spcAft>
                <a:spcPts val="600"/>
              </a:spcAft>
              <a:tabLst>
                <a:tab pos="1257300" algn="l"/>
              </a:tabLst>
            </a:pPr>
            <a:r>
              <a:rPr lang="en-GB" sz="1200" dirty="0">
                <a:solidFill>
                  <a:schemeClr val="bg1"/>
                </a:solidFill>
                <a:latin typeface="+mj-lt"/>
              </a:rPr>
              <a:t>Mayfair 	+44 (0) 20 3909 04807</a:t>
            </a:r>
          </a:p>
          <a:p>
            <a:pPr>
              <a:lnSpc>
                <a:spcPct val="110000"/>
              </a:lnSpc>
              <a:spcAft>
                <a:spcPts val="600"/>
              </a:spcAft>
              <a:tabLst>
                <a:tab pos="1257300" algn="l"/>
              </a:tabLst>
            </a:pPr>
            <a:r>
              <a:rPr lang="en-GB" sz="1200" dirty="0">
                <a:solidFill>
                  <a:schemeClr val="bg1"/>
                </a:solidFill>
                <a:latin typeface="+mj-lt"/>
              </a:rPr>
              <a:t>Newmarket	+44 (0) 1638 666160</a:t>
            </a:r>
          </a:p>
          <a:p>
            <a:pPr>
              <a:lnSpc>
                <a:spcPct val="110000"/>
              </a:lnSpc>
              <a:spcAft>
                <a:spcPts val="600"/>
              </a:spcAft>
              <a:tabLst>
                <a:tab pos="1257300" algn="l"/>
              </a:tabLst>
            </a:pPr>
            <a:r>
              <a:rPr lang="en-GB" sz="1200" dirty="0">
                <a:solidFill>
                  <a:schemeClr val="bg1"/>
                </a:solidFill>
                <a:latin typeface="+mj-lt"/>
              </a:rPr>
              <a:t>Norwich  	+44 (0) 1603 709330</a:t>
            </a:r>
          </a:p>
          <a:p>
            <a:pPr>
              <a:lnSpc>
                <a:spcPct val="110000"/>
              </a:lnSpc>
              <a:spcAft>
                <a:spcPts val="600"/>
              </a:spcAft>
              <a:tabLst>
                <a:tab pos="1257300" algn="l"/>
              </a:tabLst>
            </a:pPr>
            <a:r>
              <a:rPr lang="en-GB" sz="1200" dirty="0">
                <a:solidFill>
                  <a:schemeClr val="bg1"/>
                </a:solidFill>
                <a:latin typeface="+mj-lt"/>
              </a:rPr>
              <a:t>Sawston	+44 (0) 1223 578787</a:t>
            </a:r>
          </a:p>
        </p:txBody>
      </p:sp>
      <p:sp>
        <p:nvSpPr>
          <p:cNvPr id="2" name="TextBox 1"/>
          <p:cNvSpPr txBox="1"/>
          <p:nvPr userDrawn="1"/>
        </p:nvSpPr>
        <p:spPr>
          <a:xfrm>
            <a:off x="327801" y="738966"/>
            <a:ext cx="3522455" cy="400110"/>
          </a:xfrm>
          <a:prstGeom prst="rect">
            <a:avLst/>
          </a:prstGeom>
          <a:noFill/>
        </p:spPr>
        <p:txBody>
          <a:bodyPr wrap="square" rtlCol="0">
            <a:spAutoFit/>
          </a:bodyPr>
          <a:lstStyle/>
          <a:p>
            <a:r>
              <a:rPr lang="en-GB" sz="2000" dirty="0">
                <a:solidFill>
                  <a:schemeClr val="tx1">
                    <a:lumMod val="85000"/>
                    <a:lumOff val="15000"/>
                  </a:schemeClr>
                </a:solidFill>
                <a:latin typeface="+mj-lt"/>
              </a:rPr>
              <a:t>Locations</a:t>
            </a:r>
          </a:p>
        </p:txBody>
      </p:sp>
    </p:spTree>
    <p:extLst>
      <p:ext uri="{BB962C8B-B14F-4D97-AF65-F5344CB8AC3E}">
        <p14:creationId xmlns:p14="http://schemas.microsoft.com/office/powerpoint/2010/main" val="37709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ith text">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3" name="Text Placeholder 23">
            <a:extLst>
              <a:ext uri="{FF2B5EF4-FFF2-40B4-BE49-F238E27FC236}">
                <a16:creationId xmlns:a16="http://schemas.microsoft.com/office/drawing/2014/main" id="{E73859D4-7C69-EE45-B3F2-C58326222BD4}"/>
              </a:ext>
            </a:extLst>
          </p:cNvPr>
          <p:cNvSpPr>
            <a:spLocks noGrp="1"/>
          </p:cNvSpPr>
          <p:nvPr>
            <p:ph type="body" sz="quarter" idx="17" hasCustomPrompt="1"/>
          </p:nvPr>
        </p:nvSpPr>
        <p:spPr>
          <a:xfrm>
            <a:off x="4698042" y="1692479"/>
            <a:ext cx="2499207" cy="267470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4552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userDrawn="1">
          <p15:clr>
            <a:srgbClr val="FBAE40"/>
          </p15:clr>
        </p15:guide>
        <p15:guide id="11" orient="horz" pos="1862" userDrawn="1">
          <p15:clr>
            <a:srgbClr val="FBAE40"/>
          </p15:clr>
        </p15:guide>
        <p15:guide id="12" orient="horz" pos="1999" userDrawn="1">
          <p15:clr>
            <a:srgbClr val="FBAE40"/>
          </p15:clr>
        </p15:guide>
        <p15:guide id="13" orient="horz" pos="2086" userDrawn="1">
          <p15:clr>
            <a:srgbClr val="FBAE40"/>
          </p15:clr>
        </p15:guide>
        <p15:guide id="14" orient="horz" pos="217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a:t>Click to add title</a:t>
            </a:r>
            <a:endParaRPr lang="en-GB" dirty="0"/>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367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x 3">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3870865"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B4C4D03F-F164-5044-A5DC-75A25DEF264F}"/>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0995989D-3C76-2D4B-9E3B-4D5315E144F2}"/>
              </a:ext>
            </a:extLst>
          </p:cNvPr>
          <p:cNvSpPr/>
          <p:nvPr userDrawn="1"/>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76CFDB70-DAAE-3546-9192-A0E42AB8851F}"/>
              </a:ext>
            </a:extLst>
          </p:cNvPr>
          <p:cNvSpPr/>
          <p:nvPr userDrawn="1"/>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8" name="Straight Connector 27">
            <a:extLst>
              <a:ext uri="{FF2B5EF4-FFF2-40B4-BE49-F238E27FC236}">
                <a16:creationId xmlns:a16="http://schemas.microsoft.com/office/drawing/2014/main" id="{AF077347-FAF5-A04D-8F2E-5D8775C49C38}"/>
              </a:ext>
            </a:extLst>
          </p:cNvPr>
          <p:cNvCxnSpPr>
            <a:cxnSpLocks/>
          </p:cNvCxnSpPr>
          <p:nvPr userDrawn="1"/>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FDAC9-B630-AD4D-BC12-C51502497D73}"/>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0521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cess x 4">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844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cess x 5">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423190"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4EF9E8FD-B89A-0A43-9F23-EEA76FA44DD2}"/>
              </a:ext>
            </a:extLst>
          </p:cNvPr>
          <p:cNvSpPr/>
          <p:nvPr userDrawn="1"/>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D759CB25-0290-5343-8B0E-627C02B73098}"/>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8C81047E-DFEC-624D-BA83-7E99706101ED}"/>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8" name="Oval 27">
            <a:extLst>
              <a:ext uri="{FF2B5EF4-FFF2-40B4-BE49-F238E27FC236}">
                <a16:creationId xmlns:a16="http://schemas.microsoft.com/office/drawing/2014/main" id="{DF47B015-88E8-0541-B9FD-ECC752425658}"/>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29" name="Oval 28">
            <a:extLst>
              <a:ext uri="{FF2B5EF4-FFF2-40B4-BE49-F238E27FC236}">
                <a16:creationId xmlns:a16="http://schemas.microsoft.com/office/drawing/2014/main" id="{FEE996A0-D23D-214C-95F3-BAC871E8593B}"/>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cxnSp>
        <p:nvCxnSpPr>
          <p:cNvPr id="31" name="Straight Connector 30">
            <a:extLst>
              <a:ext uri="{FF2B5EF4-FFF2-40B4-BE49-F238E27FC236}">
                <a16:creationId xmlns:a16="http://schemas.microsoft.com/office/drawing/2014/main" id="{C7F63791-500F-0F45-85E3-7D9DD4FF5797}"/>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09F03C-5BE3-9E45-8D38-68373535FBD8}"/>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F988C-8549-B64C-BA2C-D6C60E44598B}"/>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075A35-F239-1841-B539-814A5932F8DF}"/>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0E0D4824-67EF-E34C-AC3A-DD4FD806EB8E}"/>
              </a:ext>
            </a:extLst>
          </p:cNvPr>
          <p:cNvSpPr>
            <a:spLocks noGrp="1"/>
          </p:cNvSpPr>
          <p:nvPr>
            <p:ph type="body" sz="quarter" idx="25" hasCustomPrompt="1"/>
          </p:nvPr>
        </p:nvSpPr>
        <p:spPr>
          <a:xfrm>
            <a:off x="2140072"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6" name="Text Placeholder 23">
            <a:extLst>
              <a:ext uri="{FF2B5EF4-FFF2-40B4-BE49-F238E27FC236}">
                <a16:creationId xmlns:a16="http://schemas.microsoft.com/office/drawing/2014/main" id="{099B8353-116D-A540-A91D-4F8827834658}"/>
              </a:ext>
            </a:extLst>
          </p:cNvPr>
          <p:cNvSpPr>
            <a:spLocks noGrp="1"/>
          </p:cNvSpPr>
          <p:nvPr>
            <p:ph type="body" sz="quarter" idx="26" hasCustomPrompt="1"/>
          </p:nvPr>
        </p:nvSpPr>
        <p:spPr>
          <a:xfrm>
            <a:off x="3856954"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7" name="Text Placeholder 23">
            <a:extLst>
              <a:ext uri="{FF2B5EF4-FFF2-40B4-BE49-F238E27FC236}">
                <a16:creationId xmlns:a16="http://schemas.microsoft.com/office/drawing/2014/main" id="{9E25B88E-3EAD-8E47-93FA-264508565921}"/>
              </a:ext>
            </a:extLst>
          </p:cNvPr>
          <p:cNvSpPr>
            <a:spLocks noGrp="1"/>
          </p:cNvSpPr>
          <p:nvPr>
            <p:ph type="body" sz="quarter" idx="27" hasCustomPrompt="1"/>
          </p:nvPr>
        </p:nvSpPr>
        <p:spPr>
          <a:xfrm>
            <a:off x="5573836"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8" name="Text Placeholder 23">
            <a:extLst>
              <a:ext uri="{FF2B5EF4-FFF2-40B4-BE49-F238E27FC236}">
                <a16:creationId xmlns:a16="http://schemas.microsoft.com/office/drawing/2014/main" id="{11503D44-F711-FE4C-8919-24BF2A642EE8}"/>
              </a:ext>
            </a:extLst>
          </p:cNvPr>
          <p:cNvSpPr>
            <a:spLocks noGrp="1"/>
          </p:cNvSpPr>
          <p:nvPr>
            <p:ph type="body" sz="quarter" idx="28" hasCustomPrompt="1"/>
          </p:nvPr>
        </p:nvSpPr>
        <p:spPr>
          <a:xfrm>
            <a:off x="7290717"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550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4CC636-801E-6C4F-8E5A-40A6F9F6FFC7}"/>
              </a:ext>
            </a:extLst>
          </p:cNvPr>
          <p:cNvSpPr txBox="1">
            <a:spLocks/>
          </p:cNvSpPr>
          <p:nvPr userDrawn="1"/>
        </p:nvSpPr>
        <p:spPr>
          <a:xfrm>
            <a:off x="0" y="713889"/>
            <a:ext cx="91440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rPr>
              <a:t>Agenda</a:t>
            </a:r>
          </a:p>
          <a:p>
            <a:pPr algn="ctr"/>
            <a:endPar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endParaRPr>
          </a:p>
        </p:txBody>
      </p:sp>
      <p:cxnSp>
        <p:nvCxnSpPr>
          <p:cNvPr id="10" name="Straight Connector 9">
            <a:extLst>
              <a:ext uri="{FF2B5EF4-FFF2-40B4-BE49-F238E27FC236}">
                <a16:creationId xmlns:a16="http://schemas.microsoft.com/office/drawing/2014/main" id="{78BADC31-0254-7942-B6C6-B7B046D4AC59}"/>
              </a:ext>
            </a:extLst>
          </p:cNvPr>
          <p:cNvCxnSpPr>
            <a:cxnSpLocks/>
          </p:cNvCxnSpPr>
          <p:nvPr userDrawn="1"/>
        </p:nvCxnSpPr>
        <p:spPr>
          <a:xfrm>
            <a:off x="752475" y="1319046"/>
            <a:ext cx="76366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6" name="Freeform 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2618577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79" userDrawn="1">
          <p15:clr>
            <a:srgbClr val="FBAE40"/>
          </p15:clr>
        </p15:guide>
        <p15:guide id="4" orient="horz" pos="188" userDrawn="1">
          <p15:clr>
            <a:srgbClr val="FBAE40"/>
          </p15:clr>
        </p15:guide>
        <p15:guide id="5" pos="5278" userDrawn="1">
          <p15:clr>
            <a:srgbClr val="FBAE40"/>
          </p15:clr>
        </p15:guide>
        <p15:guide id="6" pos="4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_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289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with stages">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584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ssage box / tex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4" name="Text Placeholder 2"/>
          <p:cNvSpPr>
            <a:spLocks noGrp="1"/>
          </p:cNvSpPr>
          <p:nvPr>
            <p:ph type="body" sz="quarter" idx="17" hasCustomPrompt="1"/>
          </p:nvPr>
        </p:nvSpPr>
        <p:spPr>
          <a:xfrm>
            <a:off x="4109132" y="1842660"/>
            <a:ext cx="4631996" cy="2883328"/>
          </a:xfrm>
          <a:prstGeom prst="rect">
            <a:avLst/>
          </a:prstGeom>
        </p:spPr>
        <p:txBody>
          <a:bodyPr/>
          <a:lstStyle>
            <a:lvl1pPr marL="228600" indent="-228600">
              <a:buClr>
                <a:schemeClr val="bg1"/>
              </a:buClr>
              <a:buFont typeface="Wingdings" panose="05000000000000000000" pitchFamily="2" charset="2"/>
              <a:buChar char="§"/>
              <a:defRPr sz="1600">
                <a:solidFill>
                  <a:schemeClr val="bg1"/>
                </a:solidFill>
                <a:latin typeface="+mj-lt"/>
              </a:defRPr>
            </a:lvl1pPr>
            <a:lvl2pPr marL="541338" indent="-274638">
              <a:buClr>
                <a:schemeClr val="bg1"/>
              </a:buClr>
              <a:buFont typeface="Wingdings" panose="05000000000000000000" pitchFamily="2" charset="2"/>
              <a:buChar char="§"/>
              <a:defRPr sz="1400">
                <a:solidFill>
                  <a:schemeClr val="bg1"/>
                </a:solidFill>
                <a:latin typeface="+mj-lt"/>
              </a:defRPr>
            </a:lvl2pPr>
            <a:lvl3pPr marL="898525" indent="-357188">
              <a:buClr>
                <a:schemeClr val="bg1"/>
              </a:buClr>
              <a:buFont typeface="Wingdings" panose="05000000000000000000" pitchFamily="2" charset="2"/>
              <a:buChar char="§"/>
              <a:defRPr sz="1200">
                <a:solidFill>
                  <a:schemeClr val="bg1"/>
                </a:solidFill>
              </a:defRPr>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8367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92" userDrawn="1">
          <p15:clr>
            <a:srgbClr val="FBAE40"/>
          </p15:clr>
        </p15:guide>
        <p15:guide id="4" orient="horz" pos="60" userDrawn="1">
          <p15:clr>
            <a:srgbClr val="FBAE40"/>
          </p15:clr>
        </p15:guide>
        <p15:guide id="5" orient="horz" pos="482" userDrawn="1">
          <p15:clr>
            <a:srgbClr val="FBAE40"/>
          </p15:clr>
        </p15:guide>
        <p15:guide id="6" orient="horz" pos="1169" userDrawn="1">
          <p15:clr>
            <a:srgbClr val="FBAE40"/>
          </p15:clr>
        </p15:guide>
        <p15:guide id="7" pos="2127" userDrawn="1">
          <p15:clr>
            <a:srgbClr val="FBAE40"/>
          </p15:clr>
        </p15:guide>
        <p15:guide id="8" pos="5090" userDrawn="1">
          <p15:clr>
            <a:srgbClr val="FBAE40"/>
          </p15:clr>
        </p15:guide>
        <p15:guide id="9" orient="horz" pos="87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ssage box / char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Chart Placeholder 2"/>
          <p:cNvSpPr>
            <a:spLocks noGrp="1"/>
          </p:cNvSpPr>
          <p:nvPr>
            <p:ph type="chart" sz="quarter" idx="18" hasCustomPrompt="1"/>
          </p:nvPr>
        </p:nvSpPr>
        <p:spPr>
          <a:xfrm>
            <a:off x="4108887" y="1842436"/>
            <a:ext cx="4657725" cy="2819400"/>
          </a:xfrm>
          <a:prstGeom prst="rect">
            <a:avLst/>
          </a:prstGeom>
        </p:spPr>
        <p:txBody>
          <a:bodyPr/>
          <a:lstStyle>
            <a:lvl1pPr marL="0" indent="0">
              <a:buFontTx/>
              <a:buNone/>
              <a:defRPr sz="800">
                <a:solidFill>
                  <a:schemeClr val="bg1"/>
                </a:solidFill>
                <a:latin typeface="+mj-lt"/>
              </a:defRPr>
            </a:lvl1pPr>
          </a:lstStyle>
          <a:p>
            <a:r>
              <a:rPr lang="en-GB" sz="800" dirty="0">
                <a:latin typeface="+mj-lt"/>
              </a:rPr>
              <a:t>Click icon to insert chart</a:t>
            </a:r>
            <a:endParaRPr lang="en-GB" dirty="0"/>
          </a:p>
        </p:txBody>
      </p:sp>
    </p:spTree>
    <p:extLst>
      <p:ext uri="{BB962C8B-B14F-4D97-AF65-F5344CB8AC3E}">
        <p14:creationId xmlns:p14="http://schemas.microsoft.com/office/powerpoint/2010/main" val="40668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5.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2.xml"/><Relationship Id="rId7" Type="http://schemas.microsoft.com/office/2007/relationships/hdphoto" Target="../media/hdphoto3.wdp"/><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3868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97" r:id="rId3"/>
    <p:sldLayoutId id="2147483671" r:id="rId4"/>
  </p:sldLayoutIdLst>
  <p:hf hdr="0" dt="0"/>
  <p:txStyles>
    <p:titleStyle>
      <a:lvl1pPr algn="l" defTabSz="685800" rtl="0" eaLnBrk="1" latinLnBrk="0" hangingPunct="1">
        <a:spcBef>
          <a:spcPct val="0"/>
        </a:spcBef>
        <a:buNone/>
        <a:defRPr sz="1350" kern="1200">
          <a:solidFill>
            <a:srgbClr val="561F67"/>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ts val="900"/>
        </a:spcBef>
        <a:spcAft>
          <a:spcPts val="750"/>
        </a:spcAft>
        <a:buFont typeface="Arial" panose="020B0604020202020204" pitchFamily="34" charset="0"/>
        <a:buNone/>
        <a:defRPr sz="1050" kern="1200">
          <a:solidFill>
            <a:srgbClr val="561F67"/>
          </a:solidFill>
          <a:latin typeface="Arial" panose="020B0604020202020204" pitchFamily="34" charset="0"/>
          <a:ea typeface="+mn-ea"/>
          <a:cs typeface="Arial" panose="020B0604020202020204" pitchFamily="34" charset="0"/>
        </a:defRPr>
      </a:lvl1pPr>
      <a:lvl2pPr marL="135731" indent="-135731" algn="l" defTabSz="685800" rtl="0" eaLnBrk="1" latinLnBrk="0" hangingPunct="1">
        <a:spcBef>
          <a:spcPts val="0"/>
        </a:spcBef>
        <a:spcAft>
          <a:spcPts val="225"/>
        </a:spcAft>
        <a:buFont typeface="Arial" panose="020B0604020202020204" pitchFamily="34" charset="0"/>
        <a:buChar char="•"/>
        <a:defRPr sz="1050" kern="1200">
          <a:solidFill>
            <a:srgbClr val="272727"/>
          </a:solidFill>
          <a:latin typeface="Arial" panose="020B0604020202020204" pitchFamily="34" charset="0"/>
          <a:ea typeface="+mn-ea"/>
          <a:cs typeface="Arial" panose="020B0604020202020204" pitchFamily="34" charset="0"/>
        </a:defRPr>
      </a:lvl2pPr>
      <a:lvl3pPr marL="271463"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3pPr>
      <a:lvl4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4pPr>
      <a:lvl5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5pPr>
      <a:lvl6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6pPr>
      <a:lvl7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7pPr>
      <a:lvl8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8pPr>
      <a:lvl9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47441D-4296-BE4D-9D65-EBA7847D01B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3452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6106813"/>
      </p:ext>
    </p:extLst>
  </p:cSld>
  <p:clrMap bg1="lt1" tx1="dk1" bg2="lt2" tx2="dk2" accent1="accent1" accent2="accent2" accent3="accent3" accent4="accent4" accent5="accent5" accent6="accent6" hlink="hlink" folHlink="folHlink"/>
  <p:sldLayoutIdLst>
    <p:sldLayoutId id="2147483707"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31057"/>
      </p:ext>
    </p:extLst>
  </p:cSld>
  <p:clrMap bg1="lt1" tx1="dk1" bg2="lt2" tx2="dk2" accent1="accent1" accent2="accent2" accent3="accent3" accent4="accent4" accent5="accent5" accent6="accent6" hlink="hlink" folHlink="folHlink"/>
  <p:sldLayoutIdLst>
    <p:sldLayoutId id="2147483675" r:id="rId1"/>
    <p:sldLayoutId id="2147483725" r:id="rId2"/>
    <p:sldLayoutId id="2147483678" r:id="rId3"/>
    <p:sldLayoutId id="2147483679" r:id="rId4"/>
    <p:sldLayoutId id="2147483681" r:id="rId5"/>
    <p:sldLayoutId id="2147483680" r:id="rId6"/>
    <p:sldLayoutId id="2147483683" r:id="rId7"/>
    <p:sldLayoutId id="2147483726" r:id="rId8"/>
    <p:sldLayoutId id="2147483727" r:id="rId9"/>
    <p:sldLayoutId id="2147483728" r:id="rId10"/>
    <p:sldLayoutId id="2147483684" r:id="rId11"/>
    <p:sldLayoutId id="2147483713" r:id="rId12"/>
    <p:sldLayoutId id="2147483686" r:id="rId13"/>
    <p:sldLayoutId id="2147483687" r:id="rId14"/>
    <p:sldLayoutId id="2147483732" r:id="rId15"/>
    <p:sldLayoutId id="2147483731" r:id="rId16"/>
    <p:sldLayoutId id="2147483716" r:id="rId17"/>
    <p:sldLayoutId id="2147483724" r:id="rId18"/>
    <p:sldLayoutId id="2147483688" r:id="rId19"/>
    <p:sldLayoutId id="2147483685" r:id="rId20"/>
    <p:sldLayoutId id="2147483708" r:id="rId21"/>
    <p:sldLayoutId id="2147483689" r:id="rId22"/>
    <p:sldLayoutId id="2147483698" r:id="rId23"/>
    <p:sldLayoutId id="2147483714" r:id="rId24"/>
    <p:sldLayoutId id="2147483730" r:id="rId25"/>
    <p:sldLayoutId id="214748370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565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3" r:id="rId4"/>
    <p:sldLayoutId id="2147483744" r:id="rId5"/>
    <p:sldLayoutId id="214748374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people sitting on chairs near tables during daytime">
            <a:extLst>
              <a:ext uri="{FF2B5EF4-FFF2-40B4-BE49-F238E27FC236}">
                <a16:creationId xmlns:a16="http://schemas.microsoft.com/office/drawing/2014/main" id="{6FE80F21-B120-7C43-A7CA-413D3FDB1B11}"/>
              </a:ext>
            </a:extLst>
          </p:cNvPr>
          <p:cNvPicPr>
            <a:picLocks noChangeAspect="1" noChangeArrowheads="1"/>
          </p:cNvPicPr>
          <p:nvPr userDrawn="1"/>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4">
            <a:extLst>
              <a:ext uri="{FF2B5EF4-FFF2-40B4-BE49-F238E27FC236}">
                <a16:creationId xmlns:a16="http://schemas.microsoft.com/office/drawing/2014/main" id="{24C96DEE-FA26-274E-9B28-291A4B2726D2}"/>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pic>
        <p:nvPicPr>
          <p:cNvPr id="6" name="Picture 5" descr="Price Bailey logo"/>
          <p:cNvPicPr>
            <a:picLocks noChangeAspect="1"/>
          </p:cNvPicPr>
          <p:nvPr userDrawn="1"/>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151026415"/>
      </p:ext>
    </p:extLst>
  </p:cSld>
  <p:clrMap bg1="lt1" tx1="dk1" bg2="lt2" tx2="dk2" accent1="accent1" accent2="accent2" accent3="accent3" accent4="accent4" accent5="accent5" accent6="accent6" hlink="hlink" folHlink="folHlink"/>
  <p:sldLayoutIdLst>
    <p:sldLayoutId id="2147483700" r:id="rId1"/>
    <p:sldLayoutId id="2147483729" r:id="rId2"/>
    <p:sldLayoutId id="2147483715" r:id="rId3"/>
    <p:sldLayoutId id="21474837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629815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H</a:t>
            </a:r>
            <a:r>
              <a:rPr lang="en-GB" dirty="0" smtClean="0"/>
              <a:t>R/Employment </a:t>
            </a:r>
            <a:r>
              <a:rPr lang="en-GB" dirty="0"/>
              <a:t>Law update </a:t>
            </a:r>
            <a:r>
              <a:rPr lang="en-GB" dirty="0" smtClean="0"/>
              <a:t>APRIL 2023</a:t>
            </a:r>
          </a:p>
          <a:p>
            <a:endParaRPr lang="en-GB" dirty="0" smtClean="0"/>
          </a:p>
          <a:p>
            <a:endParaRPr lang="en-GB" dirty="0"/>
          </a:p>
          <a:p>
            <a:r>
              <a:rPr lang="en-GB" sz="1400" dirty="0" smtClean="0"/>
              <a:t>Presented by</a:t>
            </a:r>
          </a:p>
          <a:p>
            <a:r>
              <a:rPr lang="en-GB" sz="1400" dirty="0" smtClean="0"/>
              <a:t>Claire Berry and Joanna Smye</a:t>
            </a:r>
            <a:endParaRPr lang="en-GB" sz="1400" dirty="0"/>
          </a:p>
        </p:txBody>
      </p:sp>
    </p:spTree>
    <p:extLst>
      <p:ext uri="{BB962C8B-B14F-4D97-AF65-F5344CB8AC3E}">
        <p14:creationId xmlns:p14="http://schemas.microsoft.com/office/powerpoint/2010/main" val="117625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86536" y="1250094"/>
            <a:ext cx="8653702" cy="3483686"/>
          </a:xfrm>
        </p:spPr>
        <p:txBody>
          <a:bodyPr/>
          <a:lstStyle/>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M suffered from anxiety and depression and was off work for long periods of time, although some of these absences were not related to his mental health issues. </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M was absent from work for a total of 245 days on 23 different occasions. </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In late 2018, HMRC concluded that M’s absence impacted on productivity and staff morale and that all reasonable adjustments had been exhausted and he was dismissed with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immediate effect</a:t>
            </a:r>
            <a:r>
              <a:rPr lang="en-GB" sz="1400" dirty="0">
                <a:latin typeface="Calibri Light" panose="020F0302020204030204" pitchFamily="34" charset="0"/>
                <a:ea typeface="Calibri" panose="020F0502020204030204" pitchFamily="34" charset="0"/>
                <a:cs typeface="Calibri Light" panose="020F0302020204030204" pitchFamily="34" charset="0"/>
              </a:rPr>
              <a:t>. </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The claimant brought claims before an employment tribunal of, among other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things,</a:t>
            </a:r>
            <a:br>
              <a:rPr lang="en-GB" sz="1400" dirty="0" smtClean="0">
                <a:latin typeface="Calibri Light" panose="020F0302020204030204" pitchFamily="34" charset="0"/>
                <a:ea typeface="Calibri" panose="020F0502020204030204" pitchFamily="34" charset="0"/>
                <a:cs typeface="Calibri Light" panose="020F0302020204030204" pitchFamily="34" charset="0"/>
              </a:rPr>
            </a:br>
            <a:r>
              <a:rPr lang="en-GB" sz="1400" dirty="0" smtClean="0">
                <a:latin typeface="Calibri Light" panose="020F0302020204030204" pitchFamily="34" charset="0"/>
                <a:ea typeface="Calibri" panose="020F0502020204030204" pitchFamily="34" charset="0"/>
                <a:cs typeface="Calibri Light" panose="020F0302020204030204" pitchFamily="34" charset="0"/>
              </a:rPr>
              <a:t>discrimination </a:t>
            </a:r>
            <a:r>
              <a:rPr lang="en-GB" sz="1400" dirty="0">
                <a:latin typeface="Calibri Light" panose="020F0302020204030204" pitchFamily="34" charset="0"/>
                <a:ea typeface="Calibri" panose="020F0502020204030204" pitchFamily="34" charset="0"/>
                <a:cs typeface="Calibri Light" panose="020F0302020204030204" pitchFamily="34" charset="0"/>
              </a:rPr>
              <a:t>arising from disability in relation to his dismissal. </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8062" y="596789"/>
            <a:ext cx="8585998" cy="388696"/>
          </a:xfrm>
          <a:prstGeom prst="rect">
            <a:avLst/>
          </a:prstGeom>
        </p:spPr>
        <p:txBody>
          <a:bodyPr wrap="square">
            <a:spAutoFit/>
          </a:bodyPr>
          <a:lstStyle/>
          <a:p>
            <a:pPr algn="just">
              <a:lnSpc>
                <a:spcPct val="107000"/>
              </a:lnSpc>
              <a:spcAft>
                <a:spcPts val="600"/>
              </a:spcAft>
            </a:pPr>
            <a:r>
              <a:rPr lang="en-GB" dirty="0">
                <a:solidFill>
                  <a:schemeClr val="accent3"/>
                </a:solidFill>
                <a:latin typeface="+mj-lt"/>
              </a:rPr>
              <a:t>Facts of the case </a:t>
            </a:r>
            <a:r>
              <a:rPr lang="en-GB" dirty="0" smtClean="0">
                <a:solidFill>
                  <a:schemeClr val="accent3"/>
                </a:solidFill>
                <a:latin typeface="+mj-lt"/>
              </a:rPr>
              <a:t>(McAllister v Revenue and Customs Commissioners)</a:t>
            </a:r>
            <a:endParaRPr lang="en-GB" dirty="0">
              <a:solidFill>
                <a:schemeClr val="accent3"/>
              </a:solidFill>
              <a:latin typeface="+mj-lt"/>
            </a:endParaRPr>
          </a:p>
        </p:txBody>
      </p:sp>
      <p:pic>
        <p:nvPicPr>
          <p:cNvPr id="2" name="Picture 1"/>
          <p:cNvPicPr>
            <a:picLocks noChangeAspect="1"/>
          </p:cNvPicPr>
          <p:nvPr/>
        </p:nvPicPr>
        <p:blipFill>
          <a:blip r:embed="rId2"/>
          <a:stretch>
            <a:fillRect/>
          </a:stretch>
        </p:blipFill>
        <p:spPr>
          <a:xfrm>
            <a:off x="7207994" y="3299668"/>
            <a:ext cx="1508168" cy="1539329"/>
          </a:xfrm>
          <a:prstGeom prst="rect">
            <a:avLst/>
          </a:prstGeom>
        </p:spPr>
      </p:pic>
    </p:spTree>
    <p:extLst>
      <p:ext uri="{BB962C8B-B14F-4D97-AF65-F5344CB8AC3E}">
        <p14:creationId xmlns:p14="http://schemas.microsoft.com/office/powerpoint/2010/main" val="355651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1112640"/>
            <a:ext cx="8152010" cy="2104872"/>
          </a:xfrm>
          <a:prstGeom prst="rect">
            <a:avLst/>
          </a:prstGeom>
          <a:noFill/>
        </p:spPr>
        <p:txBody>
          <a:bodyPr wrap="square">
            <a:spAutoFit/>
          </a:bodyPr>
          <a:lstStyle/>
          <a:p>
            <a:pPr>
              <a:lnSpc>
                <a:spcPct val="107000"/>
              </a:lnSpc>
              <a:spcAft>
                <a:spcPts val="800"/>
              </a:spcAft>
            </a:pPr>
            <a:r>
              <a:rPr lang="en-GB" dirty="0" smtClean="0">
                <a:solidFill>
                  <a:schemeClr val="bg1"/>
                </a:solidFill>
                <a:latin typeface="+mj-lt"/>
                <a:ea typeface="Calibri" panose="020F0502020204030204" pitchFamily="34" charset="0"/>
                <a:cs typeface="Times New Roman" panose="02020603050405020304" pitchFamily="18" charset="0"/>
              </a:rPr>
              <a:t>Outcome</a:t>
            </a:r>
            <a:endParaRPr lang="en-GB" dirty="0">
              <a:solidFill>
                <a:schemeClr val="bg1"/>
              </a:solidFill>
              <a:latin typeface="+mj-lt"/>
              <a:ea typeface="Calibri" panose="020F0502020204030204" pitchFamily="34" charset="0"/>
              <a:cs typeface="Times New Roman" panose="02020603050405020304" pitchFamily="18" charset="0"/>
            </a:endParaRPr>
          </a:p>
          <a:p>
            <a:pPr lvl="0" algn="just">
              <a:lnSpc>
                <a:spcPct val="107000"/>
              </a:lnSpc>
            </a:pPr>
            <a:endParaRPr lang="en-GB"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The EAT agreed with the ET that although he was dismissed due to something arising as a consequence of his disability, HMRC could objectively justify the unfavourable treatment</a:t>
            </a:r>
            <a:r>
              <a:rPr lang="en-GB" sz="1400" dirty="0" smtClean="0">
                <a:solidFill>
                  <a:schemeClr val="bg1"/>
                </a:solidFill>
                <a:latin typeface="+mj-lt"/>
                <a:ea typeface="Calibri" panose="020F0502020204030204" pitchFamily="34" charset="0"/>
                <a:cs typeface="Calibri" panose="020F0502020204030204" pitchFamily="34" charset="0"/>
              </a:rPr>
              <a:t>.</a:t>
            </a:r>
          </a:p>
          <a:p>
            <a:pPr marL="171450" indent="-171450">
              <a:lnSpc>
                <a:spcPct val="107000"/>
              </a:lnSpc>
              <a:buFont typeface="Wingdings" panose="05000000000000000000" pitchFamily="2" charset="2"/>
              <a:buChar char="§"/>
            </a:pPr>
            <a:endParaRPr lang="en-GB" sz="1400" dirty="0">
              <a:solidFill>
                <a:schemeClr val="bg1"/>
              </a:solidFill>
              <a:latin typeface="+mj-lt"/>
              <a:ea typeface="Calibri" panose="020F0502020204030204" pitchFamily="34" charset="0"/>
              <a:cs typeface="Calibri" panose="020F0502020204030204" pitchFamily="34" charset="0"/>
            </a:endParaRPr>
          </a:p>
          <a:p>
            <a:pPr marL="171450" indent="-171450">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In the EAT’s view, the tribunal had made a permissible finding that the aim of ensuring that staff were capable of demonstrating satisfactory attendance and a good standard of attendance was legitimate and corresponded to a real need on the part of </a:t>
            </a:r>
            <a:r>
              <a:rPr lang="en-GB" sz="1400" dirty="0" smtClean="0">
                <a:solidFill>
                  <a:schemeClr val="bg1"/>
                </a:solidFill>
                <a:latin typeface="+mj-lt"/>
                <a:ea typeface="Calibri" panose="020F0502020204030204" pitchFamily="34" charset="0"/>
                <a:cs typeface="Calibri" panose="020F0502020204030204" pitchFamily="34" charset="0"/>
              </a:rPr>
              <a:t>HMRC.</a:t>
            </a:r>
            <a:endParaRPr lang="en-GB" sz="1400" dirty="0">
              <a:solidFill>
                <a:schemeClr val="bg1"/>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512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1101220"/>
          </a:xfrm>
        </p:spPr>
        <p:txBody>
          <a:bodyPr/>
          <a:lstStyle/>
          <a:p>
            <a:r>
              <a:rPr lang="en-GB" sz="1800" b="1" dirty="0" smtClean="0"/>
              <a:t>What can employers learn from this decision?</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47799" y="1216241"/>
            <a:ext cx="5583657" cy="2798040"/>
          </a:xfrm>
        </p:spPr>
        <p:txBody>
          <a:bodyPr/>
          <a:lstStyle/>
          <a:p>
            <a:pPr>
              <a:lnSpc>
                <a:spcPct val="107000"/>
              </a:lnSpc>
            </a:pPr>
            <a:r>
              <a:rPr lang="en-GB" sz="1400" dirty="0" smtClean="0">
                <a:ea typeface="Calibri" panose="020F0502020204030204" pitchFamily="34" charset="0"/>
                <a:cs typeface="Times New Roman" panose="02020603050405020304" pitchFamily="18" charset="0"/>
              </a:rPr>
              <a:t>Where </a:t>
            </a:r>
            <a:r>
              <a:rPr lang="en-GB" sz="1400" dirty="0">
                <a:ea typeface="Calibri" panose="020F0502020204030204" pitchFamily="34" charset="0"/>
                <a:cs typeface="Times New Roman" panose="02020603050405020304" pitchFamily="18" charset="0"/>
              </a:rPr>
              <a:t>an </a:t>
            </a:r>
            <a:r>
              <a:rPr lang="en-GB" sz="1400" dirty="0" smtClean="0">
                <a:ea typeface="Calibri" panose="020F0502020204030204" pitchFamily="34" charset="0"/>
                <a:cs typeface="Times New Roman" panose="02020603050405020304" pitchFamily="18" charset="0"/>
              </a:rPr>
              <a:t>employer has followed a reasonable process and </a:t>
            </a:r>
            <a:r>
              <a:rPr lang="en-GB" sz="1400" dirty="0">
                <a:ea typeface="Calibri" panose="020F0502020204030204" pitchFamily="34" charset="0"/>
                <a:cs typeface="Times New Roman" panose="02020603050405020304" pitchFamily="18" charset="0"/>
              </a:rPr>
              <a:t>has put in place significant support to help the individual return to or remain at work, </a:t>
            </a:r>
            <a:r>
              <a:rPr lang="en-GB" sz="1400" dirty="0" smtClean="0">
                <a:ea typeface="Calibri" panose="020F0502020204030204" pitchFamily="34" charset="0"/>
                <a:cs typeface="Times New Roman" panose="02020603050405020304" pitchFamily="18" charset="0"/>
              </a:rPr>
              <a:t>and/or </a:t>
            </a:r>
            <a:r>
              <a:rPr lang="en-GB" sz="1400" dirty="0">
                <a:ea typeface="Calibri" panose="020F0502020204030204" pitchFamily="34" charset="0"/>
                <a:cs typeface="Times New Roman" panose="02020603050405020304" pitchFamily="18" charset="0"/>
              </a:rPr>
              <a:t>their continued absence is having a wider impact on the organisation, then it may be possible to </a:t>
            </a:r>
            <a:r>
              <a:rPr lang="en-GB" sz="1400" dirty="0" smtClean="0">
                <a:ea typeface="Calibri" panose="020F0502020204030204" pitchFamily="34" charset="0"/>
                <a:cs typeface="Times New Roman" panose="02020603050405020304" pitchFamily="18" charset="0"/>
              </a:rPr>
              <a:t>terminate their employment where this can be objectively justified. </a:t>
            </a:r>
            <a:endParaRPr lang="en-GB" sz="1400" dirty="0">
              <a:ea typeface="Calibri" panose="020F0502020204030204" pitchFamily="34" charset="0"/>
              <a:cs typeface="Times New Roman" panose="02020603050405020304" pitchFamily="18" charset="0"/>
            </a:endParaRPr>
          </a:p>
          <a:p>
            <a:pPr>
              <a:lnSpc>
                <a:spcPct val="107000"/>
              </a:lnSpc>
            </a:pPr>
            <a:r>
              <a:rPr lang="en-GB" sz="1400" dirty="0" smtClean="0">
                <a:ea typeface="Calibri" panose="020F0502020204030204" pitchFamily="34" charset="0"/>
                <a:cs typeface="Times New Roman" panose="02020603050405020304" pitchFamily="18" charset="0"/>
              </a:rPr>
              <a:t>To </a:t>
            </a:r>
            <a:r>
              <a:rPr lang="en-GB" sz="1400" dirty="0">
                <a:ea typeface="Calibri" panose="020F0502020204030204" pitchFamily="34" charset="0"/>
                <a:cs typeface="Times New Roman" panose="02020603050405020304" pitchFamily="18" charset="0"/>
              </a:rPr>
              <a:t>be proportionate, the unfavourable treatment has to be both an appropriate means of achieving the legitimate aim and reasonably necessary means of doing so. </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ea typeface="Calibri" panose="020F0502020204030204" pitchFamily="34" charset="0"/>
                <a:cs typeface="Times New Roman" panose="02020603050405020304" pitchFamily="18" charset="0"/>
              </a:rPr>
              <a:t>A </a:t>
            </a:r>
            <a:r>
              <a:rPr lang="en-GB" sz="1400" dirty="0">
                <a:ea typeface="Calibri" panose="020F0502020204030204" pitchFamily="34" charset="0"/>
                <a:cs typeface="Times New Roman" panose="02020603050405020304" pitchFamily="18" charset="0"/>
              </a:rPr>
              <a:t>final point to note is that, as with the duty to make reasonable adjustments, an employer cannot be liable for discrimination arising from disability unless it knew, or should have known, about the claimant’s </a:t>
            </a:r>
            <a:r>
              <a:rPr lang="en-GB" sz="1400" dirty="0" smtClean="0">
                <a:ea typeface="Calibri" panose="020F0502020204030204" pitchFamily="34" charset="0"/>
                <a:cs typeface="Times New Roman" panose="02020603050405020304" pitchFamily="18" charset="0"/>
              </a:rPr>
              <a:t>disability</a:t>
            </a:r>
            <a:r>
              <a:rPr lang="en-GB" sz="1400" dirty="0" smtClean="0">
                <a:effectLst/>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endParaRPr lang="en-GB" dirty="0"/>
          </a:p>
        </p:txBody>
      </p:sp>
      <p:sp>
        <p:nvSpPr>
          <p:cNvPr id="5" name="Rectangle 4"/>
          <p:cNvSpPr/>
          <p:nvPr/>
        </p:nvSpPr>
        <p:spPr>
          <a:xfrm>
            <a:off x="241200" y="587302"/>
            <a:ext cx="5583657" cy="369332"/>
          </a:xfrm>
          <a:prstGeom prst="rect">
            <a:avLst/>
          </a:prstGeom>
        </p:spPr>
        <p:txBody>
          <a:bodyPr wrap="square">
            <a:spAutoFit/>
          </a:bodyPr>
          <a:lstStyle/>
          <a:p>
            <a:r>
              <a:rPr lang="en-GB" dirty="0" smtClean="0">
                <a:solidFill>
                  <a:schemeClr val="accent3"/>
                </a:solidFill>
                <a:latin typeface="+mj-lt"/>
              </a:rPr>
              <a:t>Key points to note</a:t>
            </a:r>
            <a:endParaRPr lang="en-GB" dirty="0">
              <a:latin typeface="+mj-lt"/>
            </a:endParaRPr>
          </a:p>
        </p:txBody>
      </p:sp>
    </p:spTree>
    <p:extLst>
      <p:ext uri="{BB962C8B-B14F-4D97-AF65-F5344CB8AC3E}">
        <p14:creationId xmlns:p14="http://schemas.microsoft.com/office/powerpoint/2010/main" val="3980954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1482970"/>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Discrimination arising from a disability</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2145716"/>
          </a:xfrm>
          <a:prstGeom prst="rect">
            <a:avLst/>
          </a:prstGeom>
        </p:spPr>
        <p:txBody>
          <a:bodyPr wrap="square">
            <a:spAutoFit/>
          </a:bodyPr>
          <a:lstStyle/>
          <a:p>
            <a:pPr>
              <a:lnSpc>
                <a:spcPct val="107000"/>
              </a:lnSpc>
              <a:spcAft>
                <a:spcPts val="800"/>
              </a:spcAft>
            </a:pP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McQueen v General Optical Council [2023] EAT 36</a:t>
            </a:r>
          </a:p>
          <a:p>
            <a:pPr>
              <a:lnSpc>
                <a:spcPct val="107000"/>
              </a:lnSpc>
              <a:spcAft>
                <a:spcPts val="800"/>
              </a:spcAft>
            </a:pPr>
            <a:endParaRPr lang="en-GB" b="1" dirty="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Employment Appeal Tribunal had to consider whether an employee’s ‘meltdowns’ in the workplace arose from his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disabilities.</a:t>
            </a:r>
          </a:p>
          <a:p>
            <a:pPr lvl="0">
              <a:lnSpc>
                <a:spcPct val="107000"/>
              </a:lnSpc>
              <a:spcBef>
                <a:spcPts val="1000"/>
              </a:spcBef>
              <a:spcAft>
                <a:spcPts val="600"/>
              </a:spcAft>
              <a:buClr>
                <a:schemeClr val="accent5"/>
              </a:buClr>
            </a:pPr>
            <a:endParaRPr lang="en-GB" sz="1400"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82781" y="2760801"/>
            <a:ext cx="2605521" cy="1842730"/>
          </a:xfrm>
          <a:prstGeom prst="rect">
            <a:avLst/>
          </a:prstGeom>
        </p:spPr>
      </p:pic>
    </p:spTree>
    <p:extLst>
      <p:ext uri="{BB962C8B-B14F-4D97-AF65-F5344CB8AC3E}">
        <p14:creationId xmlns:p14="http://schemas.microsoft.com/office/powerpoint/2010/main" val="1076419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86536" y="1250094"/>
            <a:ext cx="8562911" cy="3483686"/>
          </a:xfrm>
        </p:spPr>
        <p:txBody>
          <a:bodyPr/>
          <a:lstStyle/>
          <a:p>
            <a:pPr>
              <a:lnSpc>
                <a:spcPct val="107000"/>
              </a:lnSpc>
              <a:spcBef>
                <a:spcPts val="1200"/>
              </a:spcBef>
            </a:pPr>
            <a:r>
              <a:rPr lang="en-GB" sz="1400" dirty="0" smtClean="0">
                <a:ea typeface="Calibri" panose="020F0502020204030204" pitchFamily="34" charset="0"/>
                <a:cs typeface="Times New Roman" panose="02020603050405020304" pitchFamily="18" charset="0"/>
              </a:rPr>
              <a:t>The </a:t>
            </a:r>
            <a:r>
              <a:rPr lang="en-GB" sz="1400" dirty="0">
                <a:ea typeface="Calibri" panose="020F0502020204030204" pitchFamily="34" charset="0"/>
                <a:cs typeface="Times New Roman" panose="02020603050405020304" pitchFamily="18" charset="0"/>
              </a:rPr>
              <a:t>claimant has dyslexia, some symptoms of Asperger’s Syndrome, left-sided hearing loss and neurodiversity, which caused him some difficulties with his interactions in the workplace</a:t>
            </a:r>
            <a:r>
              <a:rPr lang="en-GB" sz="1400" dirty="0" smtClean="0">
                <a:ea typeface="Calibri" panose="020F0502020204030204" pitchFamily="34" charset="0"/>
                <a:cs typeface="Times New Roman" panose="02020603050405020304" pitchFamily="18" charset="0"/>
              </a:rPr>
              <a:t>. </a:t>
            </a:r>
            <a:endParaRPr lang="en-GB" sz="1400" dirty="0">
              <a:ea typeface="Calibri" panose="020F0502020204030204" pitchFamily="34" charset="0"/>
              <a:cs typeface="Times New Roman" panose="02020603050405020304" pitchFamily="18" charset="0"/>
            </a:endParaRPr>
          </a:p>
          <a:p>
            <a:pPr>
              <a:lnSpc>
                <a:spcPct val="107000"/>
              </a:lnSpc>
              <a:spcBef>
                <a:spcPts val="1200"/>
              </a:spcBef>
            </a:pPr>
            <a:r>
              <a:rPr lang="en-GB" sz="1400" dirty="0" smtClean="0">
                <a:ea typeface="Calibri" panose="020F0502020204030204" pitchFamily="34" charset="0"/>
                <a:cs typeface="Times New Roman" panose="02020603050405020304" pitchFamily="18" charset="0"/>
              </a:rPr>
              <a:t>In </a:t>
            </a:r>
            <a:r>
              <a:rPr lang="en-GB" sz="1400" dirty="0">
                <a:ea typeface="Calibri" panose="020F0502020204030204" pitchFamily="34" charset="0"/>
                <a:cs typeface="Times New Roman" panose="02020603050405020304" pitchFamily="18" charset="0"/>
              </a:rPr>
              <a:t>April 2015 he challenged an instruction from a senior colleague, in a rude and disrespectful manner, with aggressive gestures and inappropriate body </a:t>
            </a:r>
            <a:r>
              <a:rPr lang="en-GB" sz="1400" dirty="0" smtClean="0">
                <a:ea typeface="Calibri" panose="020F0502020204030204" pitchFamily="34" charset="0"/>
                <a:cs typeface="Times New Roman" panose="02020603050405020304" pitchFamily="18" charset="0"/>
              </a:rPr>
              <a:t>language. </a:t>
            </a:r>
          </a:p>
          <a:p>
            <a:pPr>
              <a:lnSpc>
                <a:spcPct val="107000"/>
              </a:lnSpc>
              <a:spcBef>
                <a:spcPts val="1200"/>
              </a:spcBef>
            </a:pPr>
            <a:r>
              <a:rPr lang="en-GB" sz="1400" dirty="0" smtClean="0">
                <a:ea typeface="Calibri" panose="020F0502020204030204" pitchFamily="34" charset="0"/>
                <a:cs typeface="Times New Roman" panose="02020603050405020304" pitchFamily="18" charset="0"/>
              </a:rPr>
              <a:t>In </a:t>
            </a:r>
            <a:r>
              <a:rPr lang="en-GB" sz="1400" dirty="0">
                <a:ea typeface="Calibri" panose="020F0502020204030204" pitchFamily="34" charset="0"/>
                <a:cs typeface="Times New Roman" panose="02020603050405020304" pitchFamily="18" charset="0"/>
              </a:rPr>
              <a:t>April 2016 the claimant was challenged about his habit of standing up at his desk and speaking loudly to </a:t>
            </a:r>
            <a:r>
              <a:rPr lang="en-GB" sz="1400" dirty="0" smtClean="0">
                <a:ea typeface="Calibri" panose="020F0502020204030204" pitchFamily="34" charset="0"/>
                <a:cs typeface="Times New Roman" panose="02020603050405020304" pitchFamily="18" charset="0"/>
              </a:rPr>
              <a:t>colleagues.</a:t>
            </a:r>
          </a:p>
          <a:p>
            <a:pPr>
              <a:lnSpc>
                <a:spcPct val="107000"/>
              </a:lnSpc>
              <a:spcBef>
                <a:spcPts val="1200"/>
              </a:spcBef>
            </a:pPr>
            <a:r>
              <a:rPr lang="en-GB" sz="1400" dirty="0" smtClean="0">
                <a:ea typeface="Calibri" panose="020F0502020204030204" pitchFamily="34" charset="0"/>
                <a:cs typeface="Times New Roman" panose="02020603050405020304" pitchFamily="18" charset="0"/>
              </a:rPr>
              <a:t>The </a:t>
            </a:r>
            <a:r>
              <a:rPr lang="en-GB" sz="1400" dirty="0">
                <a:ea typeface="Calibri" panose="020F0502020204030204" pitchFamily="34" charset="0"/>
                <a:cs typeface="Times New Roman" panose="02020603050405020304" pitchFamily="18" charset="0"/>
              </a:rPr>
              <a:t>claimant brought an employment tribunal claim that he had </a:t>
            </a:r>
            <a:r>
              <a:rPr lang="en-GB" sz="1400" dirty="0" smtClean="0">
                <a:ea typeface="Calibri" panose="020F0502020204030204" pitchFamily="34" charset="0"/>
                <a:cs typeface="Times New Roman" panose="02020603050405020304" pitchFamily="18" charset="0"/>
              </a:rPr>
              <a:t>been subjected to unfavourable </a:t>
            </a:r>
            <a:r>
              <a:rPr lang="en-GB" sz="1400" dirty="0">
                <a:ea typeface="Calibri" panose="020F0502020204030204" pitchFamily="34" charset="0"/>
                <a:cs typeface="Times New Roman" panose="02020603050405020304" pitchFamily="18" charset="0"/>
              </a:rPr>
              <a:t>treatment because of something arising in consequence of </a:t>
            </a:r>
            <a:r>
              <a:rPr lang="en-GB" sz="1400" dirty="0" smtClean="0">
                <a:ea typeface="Calibri" panose="020F0502020204030204" pitchFamily="34" charset="0"/>
                <a:cs typeface="Times New Roman" panose="02020603050405020304" pitchFamily="18" charset="0"/>
              </a:rPr>
              <a:t>disability.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8062" y="596789"/>
            <a:ext cx="8585998" cy="388696"/>
          </a:xfrm>
          <a:prstGeom prst="rect">
            <a:avLst/>
          </a:prstGeom>
        </p:spPr>
        <p:txBody>
          <a:bodyPr wrap="square">
            <a:spAutoFit/>
          </a:bodyPr>
          <a:lstStyle/>
          <a:p>
            <a:pPr algn="just">
              <a:lnSpc>
                <a:spcPct val="107000"/>
              </a:lnSpc>
              <a:spcAft>
                <a:spcPts val="600"/>
              </a:spcAft>
            </a:pPr>
            <a:r>
              <a:rPr lang="en-GB" dirty="0">
                <a:solidFill>
                  <a:schemeClr val="accent3"/>
                </a:solidFill>
                <a:latin typeface="+mj-lt"/>
              </a:rPr>
              <a:t>Facts of the case </a:t>
            </a:r>
            <a:r>
              <a:rPr lang="en-GB" dirty="0" smtClean="0">
                <a:solidFill>
                  <a:schemeClr val="accent3"/>
                </a:solidFill>
                <a:latin typeface="+mj-lt"/>
              </a:rPr>
              <a:t>(McQueen v General Optical Council)</a:t>
            </a:r>
            <a:endParaRPr lang="en-GB" dirty="0">
              <a:solidFill>
                <a:schemeClr val="accent3"/>
              </a:solidFill>
              <a:latin typeface="+mj-lt"/>
            </a:endParaRP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t="2318" b="4729"/>
          <a:stretch/>
        </p:blipFill>
        <p:spPr>
          <a:xfrm>
            <a:off x="6526925" y="3552322"/>
            <a:ext cx="2055823" cy="1351504"/>
          </a:xfrm>
          <a:prstGeom prst="rect">
            <a:avLst/>
          </a:prstGeom>
        </p:spPr>
      </p:pic>
    </p:spTree>
    <p:extLst>
      <p:ext uri="{BB962C8B-B14F-4D97-AF65-F5344CB8AC3E}">
        <p14:creationId xmlns:p14="http://schemas.microsoft.com/office/powerpoint/2010/main" val="1253313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873004"/>
            <a:ext cx="8152010" cy="2964851"/>
          </a:xfrm>
          <a:prstGeom prst="rect">
            <a:avLst/>
          </a:prstGeom>
          <a:noFill/>
        </p:spPr>
        <p:txBody>
          <a:bodyPr wrap="square">
            <a:spAutoFit/>
          </a:bodyPr>
          <a:lstStyle/>
          <a:p>
            <a:pPr>
              <a:lnSpc>
                <a:spcPct val="107000"/>
              </a:lnSpc>
              <a:spcAft>
                <a:spcPts val="800"/>
              </a:spcAft>
            </a:pPr>
            <a:r>
              <a:rPr lang="en-GB" dirty="0" smtClean="0">
                <a:solidFill>
                  <a:schemeClr val="bg1"/>
                </a:solidFill>
                <a:latin typeface="+mj-lt"/>
                <a:ea typeface="Calibri" panose="020F0502020204030204" pitchFamily="34" charset="0"/>
                <a:cs typeface="Times New Roman" panose="02020603050405020304" pitchFamily="18" charset="0"/>
              </a:rPr>
              <a:t>Outcome</a:t>
            </a:r>
          </a:p>
          <a:p>
            <a:pPr>
              <a:lnSpc>
                <a:spcPct val="107000"/>
              </a:lnSpc>
              <a:spcAft>
                <a:spcPts val="800"/>
              </a:spcAft>
            </a:pPr>
            <a:endParaRPr lang="en-GB" sz="1400" dirty="0">
              <a:solidFill>
                <a:schemeClr val="bg1"/>
              </a:solidFill>
              <a:latin typeface="+mj-lt"/>
              <a:ea typeface="Calibri" panose="020F0502020204030204" pitchFamily="34" charset="0"/>
              <a:cs typeface="Times New Roman" panose="02020603050405020304" pitchFamily="18" charset="0"/>
            </a:endParaRPr>
          </a:p>
          <a:p>
            <a:pPr marL="171450" indent="-171450">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The tribunal considered all medical evidence and found that the claimant’s insistence on standing up arose out of habit, not as a consequence of his disabilities. </a:t>
            </a:r>
          </a:p>
          <a:p>
            <a:pPr marL="285750" lvl="0" indent="-285750">
              <a:lnSpc>
                <a:spcPct val="107000"/>
              </a:lnSpc>
              <a:buFont typeface="Wingdings" panose="05000000000000000000" pitchFamily="2" charset="2"/>
              <a:buChar char="§"/>
            </a:pPr>
            <a:endParaRPr lang="en-GB" sz="1400" dirty="0" smtClean="0">
              <a:solidFill>
                <a:schemeClr val="bg1"/>
              </a:solidFill>
              <a:latin typeface="+mj-lt"/>
              <a:ea typeface="Calibri" panose="020F0502020204030204" pitchFamily="34" charset="0"/>
              <a:cs typeface="Calibri" panose="020F0502020204030204" pitchFamily="34" charset="0"/>
            </a:endParaRPr>
          </a:p>
          <a:p>
            <a:pPr marL="171450" lvl="0" indent="-171450">
              <a:lnSpc>
                <a:spcPct val="107000"/>
              </a:lnSpc>
              <a:buFont typeface="Wingdings" panose="05000000000000000000" pitchFamily="2" charset="2"/>
              <a:buChar char="§"/>
            </a:pPr>
            <a:r>
              <a:rPr lang="en-GB" sz="1400" dirty="0" smtClean="0">
                <a:solidFill>
                  <a:schemeClr val="bg1"/>
                </a:solidFill>
                <a:latin typeface="+mj-lt"/>
                <a:ea typeface="Calibri" panose="020F0502020204030204" pitchFamily="34" charset="0"/>
                <a:cs typeface="Calibri" panose="020F0502020204030204" pitchFamily="34" charset="0"/>
              </a:rPr>
              <a:t>The </a:t>
            </a:r>
            <a:r>
              <a:rPr lang="en-GB" sz="1400" dirty="0">
                <a:solidFill>
                  <a:schemeClr val="bg1"/>
                </a:solidFill>
                <a:latin typeface="+mj-lt"/>
                <a:ea typeface="Calibri" panose="020F0502020204030204" pitchFamily="34" charset="0"/>
                <a:cs typeface="Calibri" panose="020F0502020204030204" pitchFamily="34" charset="0"/>
              </a:rPr>
              <a:t>incidents in which the claimant’s disagreement with instructions led to conflict, the tribunal found that these arose because he had a short temper and resented being told what to </a:t>
            </a:r>
            <a:r>
              <a:rPr lang="en-GB" sz="1400" dirty="0" smtClean="0">
                <a:solidFill>
                  <a:schemeClr val="bg1"/>
                </a:solidFill>
                <a:latin typeface="+mj-lt"/>
                <a:ea typeface="Calibri" panose="020F0502020204030204" pitchFamily="34" charset="0"/>
                <a:cs typeface="Calibri" panose="020F0502020204030204" pitchFamily="34" charset="0"/>
              </a:rPr>
              <a:t>do.</a:t>
            </a:r>
          </a:p>
          <a:p>
            <a:pPr marL="171450" lvl="0" indent="-171450">
              <a:lnSpc>
                <a:spcPct val="107000"/>
              </a:lnSpc>
              <a:buFont typeface="Wingdings" panose="05000000000000000000" pitchFamily="2" charset="2"/>
              <a:buChar char="§"/>
            </a:pPr>
            <a:endParaRPr lang="en-GB" sz="1400" dirty="0" smtClean="0">
              <a:solidFill>
                <a:schemeClr val="bg1"/>
              </a:solidFill>
              <a:latin typeface="+mj-lt"/>
              <a:ea typeface="Calibri" panose="020F0502020204030204" pitchFamily="34" charset="0"/>
              <a:cs typeface="Calibri" panose="020F0502020204030204" pitchFamily="34" charset="0"/>
            </a:endParaRPr>
          </a:p>
          <a:p>
            <a:pPr marL="171450" lvl="0" indent="-171450">
              <a:lnSpc>
                <a:spcPct val="107000"/>
              </a:lnSpc>
              <a:buFont typeface="Wingdings" panose="05000000000000000000" pitchFamily="2" charset="2"/>
              <a:buChar char="§"/>
            </a:pPr>
            <a:r>
              <a:rPr lang="en-GB" sz="1400" dirty="0" smtClean="0">
                <a:solidFill>
                  <a:schemeClr val="bg1"/>
                </a:solidFill>
                <a:latin typeface="+mj-lt"/>
                <a:ea typeface="Calibri" panose="020F0502020204030204" pitchFamily="34" charset="0"/>
                <a:cs typeface="Calibri" panose="020F0502020204030204" pitchFamily="34" charset="0"/>
              </a:rPr>
              <a:t>The </a:t>
            </a:r>
            <a:r>
              <a:rPr lang="en-GB" sz="1400" dirty="0">
                <a:solidFill>
                  <a:schemeClr val="bg1"/>
                </a:solidFill>
                <a:latin typeface="+mj-lt"/>
                <a:ea typeface="Calibri" panose="020F0502020204030204" pitchFamily="34" charset="0"/>
                <a:cs typeface="Calibri" panose="020F0502020204030204" pitchFamily="34" charset="0"/>
              </a:rPr>
              <a:t>claimant appealed to the EAT on the basis that the disability does not necessarily need to be the sole or even main reason for the “something” that arises in consequence of it. The EAT rejected the appeal. </a:t>
            </a:r>
            <a:endParaRPr lang="en-GB" sz="1400" dirty="0" smtClean="0">
              <a:solidFill>
                <a:schemeClr val="bg1"/>
              </a:solidFill>
              <a:latin typeface="+mj-lt"/>
              <a:ea typeface="Calibri" panose="020F0502020204030204" pitchFamily="34" charset="0"/>
              <a:cs typeface="Calibri" panose="020F0502020204030204" pitchFamily="34" charset="0"/>
            </a:endParaRPr>
          </a:p>
          <a:p>
            <a:pPr lvl="0" algn="just">
              <a:lnSpc>
                <a:spcPct val="107000"/>
              </a:lnSpc>
            </a:pPr>
            <a:endParaRPr lang="en-GB" sz="1400" dirty="0">
              <a:solidFill>
                <a:schemeClr val="bg1"/>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584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901189"/>
          </a:xfrm>
        </p:spPr>
        <p:txBody>
          <a:bodyPr/>
          <a:lstStyle/>
          <a:p>
            <a:r>
              <a:rPr lang="en-GB" sz="1800" b="1" dirty="0"/>
              <a:t>P</a:t>
            </a:r>
            <a:r>
              <a:rPr lang="en-GB" sz="1800" b="1" dirty="0" smtClean="0"/>
              <a:t>oints </a:t>
            </a:r>
            <a:r>
              <a:rPr lang="en-GB" sz="1800" b="1" dirty="0"/>
              <a:t>to take away from </a:t>
            </a:r>
            <a:r>
              <a:rPr lang="en-GB" sz="1800" b="1" dirty="0" smtClean="0"/>
              <a:t>this case</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99680" y="1222562"/>
            <a:ext cx="5583657" cy="2657538"/>
          </a:xfrm>
        </p:spPr>
        <p:txBody>
          <a:bodyPr/>
          <a:lstStyle/>
          <a:p>
            <a:r>
              <a:rPr lang="en-GB" sz="1400" dirty="0" smtClean="0">
                <a:ea typeface="Calibri" panose="020F0502020204030204" pitchFamily="34" charset="0"/>
                <a:cs typeface="Times New Roman" panose="02020603050405020304" pitchFamily="18" charset="0"/>
              </a:rPr>
              <a:t>There </a:t>
            </a:r>
            <a:r>
              <a:rPr lang="en-GB" sz="1400" dirty="0">
                <a:ea typeface="Calibri" panose="020F0502020204030204" pitchFamily="34" charset="0"/>
                <a:cs typeface="Times New Roman" panose="02020603050405020304" pitchFamily="18" charset="0"/>
              </a:rPr>
              <a:t>must be a connection between the “something” leading the unfavourable treatment and the </a:t>
            </a:r>
            <a:r>
              <a:rPr lang="en-GB" sz="1400" dirty="0" smtClean="0">
                <a:ea typeface="Calibri" panose="020F0502020204030204" pitchFamily="34" charset="0"/>
                <a:cs typeface="Times New Roman" panose="02020603050405020304" pitchFamily="18" charset="0"/>
              </a:rPr>
              <a:t>disability.</a:t>
            </a:r>
          </a:p>
          <a:p>
            <a:r>
              <a:rPr lang="en-GB" sz="1400" dirty="0" smtClean="0">
                <a:ea typeface="Calibri" panose="020F0502020204030204" pitchFamily="34" charset="0"/>
                <a:cs typeface="Times New Roman" panose="02020603050405020304" pitchFamily="18" charset="0"/>
              </a:rPr>
              <a:t>Where </a:t>
            </a:r>
            <a:r>
              <a:rPr lang="en-GB" sz="1400" dirty="0">
                <a:ea typeface="Calibri" panose="020F0502020204030204" pitchFamily="34" charset="0"/>
                <a:cs typeface="Times New Roman" panose="02020603050405020304" pitchFamily="18" charset="0"/>
              </a:rPr>
              <a:t>the claimant suffers from several distinct disabilities, all of which can have varying symptoms, it may be difficult to predict whether a particular kind of behaviour is something which arises in consequence of one or more disabilities</a:t>
            </a:r>
            <a:r>
              <a:rPr lang="en-GB" sz="1400" dirty="0" smtClean="0">
                <a:ea typeface="Calibri" panose="020F0502020204030204" pitchFamily="34" charset="0"/>
                <a:cs typeface="Times New Roman" panose="02020603050405020304" pitchFamily="18" charset="0"/>
              </a:rPr>
              <a:t>.</a:t>
            </a:r>
          </a:p>
          <a:p>
            <a:r>
              <a:rPr lang="en-GB" sz="1400" dirty="0" smtClean="0">
                <a:ea typeface="Calibri" panose="020F0502020204030204" pitchFamily="34" charset="0"/>
                <a:cs typeface="Times New Roman" panose="02020603050405020304" pitchFamily="18" charset="0"/>
              </a:rPr>
              <a:t>Medical advice should be sought on each occasion. </a:t>
            </a:r>
            <a:endParaRPr lang="en-GB" sz="1400" dirty="0">
              <a:ea typeface="Calibri" panose="020F0502020204030204" pitchFamily="34" charset="0"/>
              <a:cs typeface="Times New Roman" panose="02020603050405020304" pitchFamily="18" charset="0"/>
            </a:endParaRPr>
          </a:p>
        </p:txBody>
      </p:sp>
      <p:sp>
        <p:nvSpPr>
          <p:cNvPr id="5" name="Rectangle 4"/>
          <p:cNvSpPr/>
          <p:nvPr/>
        </p:nvSpPr>
        <p:spPr>
          <a:xfrm>
            <a:off x="241200" y="587302"/>
            <a:ext cx="5583657" cy="369332"/>
          </a:xfrm>
          <a:prstGeom prst="rect">
            <a:avLst/>
          </a:prstGeom>
        </p:spPr>
        <p:txBody>
          <a:bodyPr wrap="square">
            <a:spAutoFit/>
          </a:bodyPr>
          <a:lstStyle/>
          <a:p>
            <a:r>
              <a:rPr lang="en-GB" dirty="0" smtClean="0">
                <a:solidFill>
                  <a:schemeClr val="accent3"/>
                </a:solidFill>
                <a:latin typeface="+mj-lt"/>
              </a:rPr>
              <a:t>Key points</a:t>
            </a:r>
            <a:endParaRPr lang="en-GB" dirty="0">
              <a:solidFill>
                <a:schemeClr val="accent3"/>
              </a:solidFill>
              <a:latin typeface="+mj-lt"/>
            </a:endParaRPr>
          </a:p>
        </p:txBody>
      </p:sp>
    </p:spTree>
    <p:extLst>
      <p:ext uri="{BB962C8B-B14F-4D97-AF65-F5344CB8AC3E}">
        <p14:creationId xmlns:p14="http://schemas.microsoft.com/office/powerpoint/2010/main" val="3590953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180733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1186607"/>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REDUNDANCY </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3928511"/>
          </a:xfrm>
          <a:prstGeom prst="rect">
            <a:avLst/>
          </a:prstGeom>
        </p:spPr>
        <p:txBody>
          <a:bodyPr wrap="square">
            <a:spAutoFit/>
          </a:bodyPr>
          <a:lstStyle/>
          <a:p>
            <a:pPr>
              <a:lnSpc>
                <a:spcPct val="107000"/>
              </a:lnSpc>
              <a:spcAft>
                <a:spcPts val="800"/>
              </a:spcAft>
            </a:pP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A recap</a:t>
            </a:r>
          </a:p>
          <a:p>
            <a:pPr>
              <a:lnSpc>
                <a:spcPct val="107000"/>
              </a:lnSpc>
              <a:spcBef>
                <a:spcPts val="1000"/>
              </a:spcBef>
              <a:spcAft>
                <a:spcPts val="600"/>
              </a:spcAft>
              <a:buClr>
                <a:schemeClr val="accent5"/>
              </a:buClr>
            </a:pPr>
            <a:r>
              <a:rPr lang="en-GB" sz="1400" dirty="0">
                <a:latin typeface="Calibri Light" panose="020F0302020204030204" pitchFamily="34" charset="0"/>
                <a:ea typeface="Calibri" panose="020F0502020204030204" pitchFamily="34" charset="0"/>
                <a:cs typeface="Calibri Light" panose="020F0302020204030204" pitchFamily="34" charset="0"/>
              </a:rPr>
              <a:t>Redundancy as the reason for termination of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employment:</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One of the potentially fair reasons for dismissal.</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Is there a genuine redundancy situation</a:t>
            </a:r>
            <a:r>
              <a:rPr lang="en-GB" sz="1200" dirty="0" smtClean="0">
                <a:latin typeface="Calibri Light" panose="020F0302020204030204" pitchFamily="34" charset="0"/>
                <a:ea typeface="Calibri" panose="020F0502020204030204" pitchFamily="34" charset="0"/>
                <a:cs typeface="Calibri Light" panose="020F0302020204030204" pitchFamily="34" charset="0"/>
              </a:rPr>
              <a:t>?</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lvl="0">
              <a:buClr>
                <a:schemeClr val="accent5"/>
              </a:buClr>
            </a:pPr>
            <a:endParaRPr lang="en-GB" sz="1400" dirty="0" smtClean="0">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What does a fair procedure involve? </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Consider alternatives to redundancy at the outset and throughout the process.</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Meaningful and timely consultation.</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Fair selection.</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A reasonable search for suitable alternative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employment.</a:t>
            </a:r>
          </a:p>
          <a:p>
            <a:pPr marL="447675" lvl="1" indent="-266700">
              <a:lnSpc>
                <a:spcPct val="107000"/>
              </a:lnSpc>
              <a:spcAft>
                <a:spcPts val="1000"/>
              </a:spcAft>
              <a:buClr>
                <a:schemeClr val="accent5"/>
              </a:buClr>
              <a:buFont typeface="Wingdings" panose="05000000000000000000" pitchFamily="2" charset="2"/>
              <a:buChar char="§"/>
            </a:pPr>
            <a:r>
              <a:rPr lang="en-GB" sz="1200" b="1" dirty="0" smtClean="0">
                <a:latin typeface="Calibri Light" panose="020F0302020204030204" pitchFamily="34" charset="0"/>
                <a:ea typeface="Calibri" panose="020F0502020204030204" pitchFamily="34" charset="0"/>
                <a:cs typeface="Calibri Light" panose="020F0302020204030204" pitchFamily="34" charset="0"/>
              </a:rPr>
              <a:t>NB</a:t>
            </a:r>
            <a:r>
              <a:rPr lang="en-GB" sz="1200" b="1" dirty="0">
                <a:latin typeface="Calibri Light" panose="020F0302020204030204" pitchFamily="34" charset="0"/>
                <a:ea typeface="Calibri" panose="020F0502020204030204" pitchFamily="34" charset="0"/>
                <a:cs typeface="Calibri Light" panose="020F0302020204030204" pitchFamily="34" charset="0"/>
              </a:rPr>
              <a:t>:</a:t>
            </a:r>
            <a:r>
              <a:rPr lang="en-GB" sz="1200" dirty="0">
                <a:latin typeface="Calibri Light" panose="020F0302020204030204" pitchFamily="34" charset="0"/>
                <a:ea typeface="Calibri" panose="020F0502020204030204" pitchFamily="34" charset="0"/>
                <a:cs typeface="Calibri Light" panose="020F0302020204030204" pitchFamily="34" charset="0"/>
              </a:rPr>
              <a:t> collective redundancy process has additional obligations. </a:t>
            </a:r>
          </a:p>
        </p:txBody>
      </p:sp>
    </p:spTree>
    <p:extLst>
      <p:ext uri="{BB962C8B-B14F-4D97-AF65-F5344CB8AC3E}">
        <p14:creationId xmlns:p14="http://schemas.microsoft.com/office/powerpoint/2010/main" val="386931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781" y="738594"/>
            <a:ext cx="1701530" cy="3035737"/>
          </a:xfrm>
        </p:spPr>
        <p:txBody>
          <a:bodyPr/>
          <a:lstStyle/>
          <a:p>
            <a:pPr>
              <a:lnSpc>
                <a:spcPct val="107000"/>
              </a:lnSpc>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Case</a:t>
            </a: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Mrs </a:t>
            </a:r>
            <a:r>
              <a:rPr lang="en-GB" sz="1800" dirty="0" err="1">
                <a:latin typeface="Calibri" panose="020F0502020204030204" pitchFamily="34" charset="0"/>
                <a:ea typeface="Calibri" panose="020F0502020204030204" pitchFamily="34" charset="0"/>
                <a:cs typeface="Times New Roman" panose="02020603050405020304" pitchFamily="18" charset="0"/>
              </a:rPr>
              <a:t>Mogane</a:t>
            </a:r>
            <a:r>
              <a:rPr lang="en-GB" sz="1800" dirty="0">
                <a:latin typeface="Calibri" panose="020F0502020204030204" pitchFamily="34" charset="0"/>
                <a:ea typeface="Calibri" panose="020F0502020204030204" pitchFamily="34" charset="0"/>
                <a:cs typeface="Times New Roman" panose="02020603050405020304" pitchFamily="18" charset="0"/>
              </a:rPr>
              <a:t> v Bradford Teaching Hospitals NHS Trust [2022] EAT 139</a:t>
            </a:r>
          </a:p>
          <a:p>
            <a:pPr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7"/>
          </p:nvPr>
        </p:nvSpPr>
        <p:spPr/>
        <p:txBody>
          <a:bodyPr/>
          <a:lstStyle/>
          <a:p>
            <a:pPr marL="0" indent="0">
              <a:buNone/>
            </a:pPr>
            <a:r>
              <a:rPr lang="en-GB" sz="1800" dirty="0" smtClean="0">
                <a:solidFill>
                  <a:schemeClr val="accent3"/>
                </a:solidFill>
              </a:rPr>
              <a:t>Background</a:t>
            </a:r>
            <a:endParaRPr lang="en-GB" sz="1800" dirty="0">
              <a:solidFill>
                <a:schemeClr val="accent3"/>
              </a:solidFill>
            </a:endParaRPr>
          </a:p>
          <a:p>
            <a:endParaRPr lang="en-GB" sz="1200" dirty="0" smtClean="0"/>
          </a:p>
          <a:p>
            <a:r>
              <a:rPr lang="en-GB" dirty="0" smtClean="0"/>
              <a:t>Consultation is a key requirement of any redundancy process.</a:t>
            </a:r>
          </a:p>
          <a:p>
            <a:pPr marL="0" indent="0">
              <a:buNone/>
            </a:pPr>
            <a:endParaRPr lang="en-GB" dirty="0" smtClean="0"/>
          </a:p>
          <a:p>
            <a:r>
              <a:rPr lang="en-GB" dirty="0" smtClean="0"/>
              <a:t>It must give employees the potential to influence the outcome of the process. </a:t>
            </a:r>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0961" y="3085515"/>
            <a:ext cx="2812677" cy="1989239"/>
          </a:xfrm>
          <a:prstGeom prst="rect">
            <a:avLst/>
          </a:prstGeom>
        </p:spPr>
      </p:pic>
    </p:spTree>
    <p:extLst>
      <p:ext uri="{BB962C8B-B14F-4D97-AF65-F5344CB8AC3E}">
        <p14:creationId xmlns:p14="http://schemas.microsoft.com/office/powerpoint/2010/main" val="2636809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727159" y="653904"/>
            <a:ext cx="4012029" cy="1190136"/>
          </a:xfrm>
        </p:spPr>
        <p:txBody>
          <a:bodyPr/>
          <a:lstStyle/>
          <a:p>
            <a:r>
              <a:rPr lang="en-GB" b="1" dirty="0">
                <a:solidFill>
                  <a:schemeClr val="accent3"/>
                </a:solidFill>
              </a:rPr>
              <a:t>Joanna Smye</a:t>
            </a:r>
          </a:p>
          <a:p>
            <a:pPr>
              <a:spcBef>
                <a:spcPts val="0"/>
              </a:spcBef>
            </a:pPr>
            <a:r>
              <a:rPr lang="en-GB" sz="1800" dirty="0"/>
              <a:t>Employment Solicitor</a:t>
            </a:r>
          </a:p>
          <a:p>
            <a:pPr>
              <a:spcBef>
                <a:spcPts val="0"/>
              </a:spcBef>
            </a:pPr>
            <a:r>
              <a:rPr lang="en-GB" sz="1400" dirty="0"/>
              <a:t>joanna.smye@pricebailey.co.uk</a:t>
            </a:r>
          </a:p>
          <a:p>
            <a:pPr>
              <a:spcBef>
                <a:spcPts val="0"/>
              </a:spcBef>
            </a:pPr>
            <a:r>
              <a:rPr lang="en-GB" sz="1400" dirty="0"/>
              <a:t>DDI: 01223 941278</a:t>
            </a:r>
          </a:p>
          <a:p>
            <a:pPr>
              <a:spcBef>
                <a:spcPts val="0"/>
              </a:spcBef>
            </a:pPr>
            <a:r>
              <a:rPr lang="en-GB" sz="1400" dirty="0"/>
              <a:t>Mob: 07880 202473</a:t>
            </a:r>
          </a:p>
          <a:p>
            <a:endParaRPr lang="en-GB" dirty="0"/>
          </a:p>
          <a:p>
            <a:endParaRPr lang="en-GB" dirty="0"/>
          </a:p>
        </p:txBody>
      </p:sp>
      <p:sp>
        <p:nvSpPr>
          <p:cNvPr id="14" name="Text Placeholder 13"/>
          <p:cNvSpPr>
            <a:spLocks noGrp="1"/>
          </p:cNvSpPr>
          <p:nvPr>
            <p:ph type="body" sz="quarter" idx="17"/>
          </p:nvPr>
        </p:nvSpPr>
        <p:spPr>
          <a:xfrm>
            <a:off x="4727159" y="2080260"/>
            <a:ext cx="4013016" cy="2723902"/>
          </a:xfrm>
        </p:spPr>
        <p:txBody>
          <a:bodyPr/>
          <a:lstStyle/>
          <a:p>
            <a:pPr marL="3175" indent="-3175">
              <a:spcBef>
                <a:spcPts val="0"/>
              </a:spcBef>
              <a:buNone/>
            </a:pPr>
            <a:endParaRPr lang="en-GB" sz="1800" dirty="0">
              <a:solidFill>
                <a:schemeClr val="tx1">
                  <a:lumMod val="85000"/>
                  <a:lumOff val="15000"/>
                </a:schemeClr>
              </a:solidFill>
              <a:latin typeface="Calibri Light" panose="020F0302020204030204" pitchFamily="34" charset="0"/>
              <a:cs typeface="Calibri Light" panose="020F0302020204030204" pitchFamily="34" charset="0"/>
            </a:endParaRPr>
          </a:p>
          <a:p>
            <a:pPr marL="0" indent="0">
              <a:buNone/>
            </a:pPr>
            <a:endParaRPr lang="en-GB" dirty="0"/>
          </a:p>
          <a:p>
            <a:endParaRPr lang="en-GB" dirty="0"/>
          </a:p>
        </p:txBody>
      </p:sp>
      <p:pic>
        <p:nvPicPr>
          <p:cNvPr id="4" name="Picture 3" descr="http://fscsweb/practiceportal/Image/GetImageWithAlt?FilePath=%5C%5CFSCSWEB%5CPBOnline%24%5CStaff&amp;FileName=Joanna%20Smye.jpg&amp;PathIsPhysical=True&amp;AltPath=~%2FContent%2FImages%2FStaffPictures&amp;AltFileName=icon_no_photo.png&amp;AltPathIsPhysical=Fal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159" y="1924522"/>
            <a:ext cx="2091690" cy="2880000"/>
          </a:xfrm>
          <a:prstGeom prst="rect">
            <a:avLst/>
          </a:prstGeom>
          <a:noFill/>
          <a:ln>
            <a:noFill/>
          </a:ln>
        </p:spPr>
      </p:pic>
      <p:pic>
        <p:nvPicPr>
          <p:cNvPr id="1026" name="Picture 2" descr="http://fscsweb/practiceportal/Image/GetImageWithAlt?FilePath=%5C%5CFSCSWEB%5CPBOnline%24%5CStaff&amp;FileName=Claire%20Berry.jpg&amp;PathIsPhysical=True&amp;AltPath=~%2FContent%2FImages%2FStaffPictures&amp;AltFileName=icon_no_photo.png&amp;AltPathIsPhysical=Fals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7345" t="10465" r="7551" b="9525"/>
          <a:stretch/>
        </p:blipFill>
        <p:spPr bwMode="auto">
          <a:xfrm>
            <a:off x="551326" y="1924522"/>
            <a:ext cx="2080261" cy="28803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1"/>
          <p:cNvSpPr txBox="1">
            <a:spLocks/>
          </p:cNvSpPr>
          <p:nvPr/>
        </p:nvSpPr>
        <p:spPr>
          <a:xfrm>
            <a:off x="551326" y="653904"/>
            <a:ext cx="4012029" cy="969583"/>
          </a:xfrm>
          <a:prstGeom prst="rect">
            <a:avLst/>
          </a:prstGeom>
        </p:spPr>
        <p:txBody>
          <a:bodyPr lIns="0" tIns="0" rIns="0" bIns="0"/>
          <a:lstStyle>
            <a:lvl1pPr marL="3175" indent="-3175" algn="l" defTabSz="914400" rtl="0" eaLnBrk="1" latinLnBrk="0" hangingPunct="1">
              <a:lnSpc>
                <a:spcPct val="90000"/>
              </a:lnSpc>
              <a:spcBef>
                <a:spcPts val="1000"/>
              </a:spcBef>
              <a:buFont typeface="Arial" panose="020B0604020202020204" pitchFamily="34" charset="0"/>
              <a:buNone/>
              <a:tabLst/>
              <a:defRPr sz="2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3"/>
                </a:solidFill>
              </a:rPr>
              <a:t>Claire Berry</a:t>
            </a:r>
          </a:p>
          <a:p>
            <a:pPr>
              <a:spcBef>
                <a:spcPts val="0"/>
              </a:spcBef>
            </a:pPr>
            <a:r>
              <a:rPr lang="en-GB" sz="1800" dirty="0"/>
              <a:t>Employment Solicitor</a:t>
            </a:r>
          </a:p>
          <a:p>
            <a:pPr>
              <a:spcBef>
                <a:spcPts val="0"/>
              </a:spcBef>
            </a:pPr>
            <a:r>
              <a:rPr lang="en-GB" sz="1400" dirty="0"/>
              <a:t>claire.berry@pricebailey.co.uk</a:t>
            </a:r>
          </a:p>
          <a:p>
            <a:pPr>
              <a:spcBef>
                <a:spcPts val="0"/>
              </a:spcBef>
            </a:pPr>
            <a:r>
              <a:rPr lang="en-GB" sz="1400" dirty="0"/>
              <a:t>DDI: 01223 941293</a:t>
            </a:r>
          </a:p>
          <a:p>
            <a:pPr>
              <a:spcBef>
                <a:spcPts val="0"/>
              </a:spcBef>
            </a:pPr>
            <a:r>
              <a:rPr lang="en-GB" sz="1400" dirty="0"/>
              <a:t>Mob: 078269 92601</a:t>
            </a:r>
          </a:p>
          <a:p>
            <a:pPr>
              <a:spcBef>
                <a:spcPts val="0"/>
              </a:spcBef>
            </a:pPr>
            <a:endParaRPr lang="en-GB" sz="1800" dirty="0"/>
          </a:p>
        </p:txBody>
      </p:sp>
    </p:spTree>
    <p:extLst>
      <p:ext uri="{BB962C8B-B14F-4D97-AF65-F5344CB8AC3E}">
        <p14:creationId xmlns:p14="http://schemas.microsoft.com/office/powerpoint/2010/main" val="101873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pPr>
              <a:lnSpc>
                <a:spcPct val="107000"/>
              </a:lnSpc>
              <a:spcBef>
                <a:spcPts val="1200"/>
              </a:spcBef>
            </a:pPr>
            <a:r>
              <a:rPr lang="en-GB" sz="1400" dirty="0">
                <a:ea typeface="Calibri" panose="020F0502020204030204" pitchFamily="34" charset="0"/>
                <a:cs typeface="Times New Roman" panose="02020603050405020304" pitchFamily="18" charset="0"/>
              </a:rPr>
              <a:t>This claim related to a redundancy process which involved 2 nurses on fixed term contracts.</a:t>
            </a:r>
          </a:p>
          <a:p>
            <a:pPr>
              <a:lnSpc>
                <a:spcPct val="107000"/>
              </a:lnSpc>
              <a:spcBef>
                <a:spcPts val="1200"/>
              </a:spcBef>
            </a:pPr>
            <a:r>
              <a:rPr lang="en-GB" sz="1400" dirty="0">
                <a:ea typeface="Calibri" panose="020F0502020204030204" pitchFamily="34" charset="0"/>
                <a:cs typeface="Times New Roman" panose="02020603050405020304" pitchFamily="18" charset="0"/>
              </a:rPr>
              <a:t>Ms </a:t>
            </a:r>
            <a:r>
              <a:rPr lang="en-GB" sz="1400" dirty="0" err="1">
                <a:ea typeface="Calibri" panose="020F0502020204030204" pitchFamily="34" charset="0"/>
                <a:cs typeface="Times New Roman" panose="02020603050405020304" pitchFamily="18" charset="0"/>
              </a:rPr>
              <a:t>Mogane</a:t>
            </a:r>
            <a:r>
              <a:rPr lang="en-GB" sz="1400" dirty="0">
                <a:ea typeface="Calibri" panose="020F0502020204030204" pitchFamily="34" charset="0"/>
                <a:cs typeface="Times New Roman" panose="02020603050405020304" pitchFamily="18" charset="0"/>
              </a:rPr>
              <a:t> had over 2 years services on successive fixed term contracts, but the Trust chose to make her redundant because her contract was up for renewal first. </a:t>
            </a:r>
          </a:p>
          <a:p>
            <a:pPr>
              <a:lnSpc>
                <a:spcPct val="107000"/>
              </a:lnSpc>
              <a:spcBef>
                <a:spcPts val="1200"/>
              </a:spcBef>
            </a:pPr>
            <a:r>
              <a:rPr lang="en-GB" sz="1400" dirty="0">
                <a:ea typeface="Calibri" panose="020F0502020204030204" pitchFamily="34" charset="0"/>
                <a:cs typeface="Times New Roman" panose="02020603050405020304" pitchFamily="18" charset="0"/>
              </a:rPr>
              <a:t>The Trust made this decision before any meetings or consultation took place with her, and was unable to explain why it was reasonable to make that decision without consultation.</a:t>
            </a:r>
          </a:p>
          <a:p>
            <a:endParaRPr lang="en-GB" dirty="0"/>
          </a:p>
        </p:txBody>
      </p:sp>
      <p:sp>
        <p:nvSpPr>
          <p:cNvPr id="2" name="Text Placeholder 1">
            <a:extLst>
              <a:ext uri="{FF2B5EF4-FFF2-40B4-BE49-F238E27FC236}">
                <a16:creationId xmlns:a16="http://schemas.microsoft.com/office/drawing/2014/main" id="{72B9941D-DAD7-411F-9991-26288A6D34B3}"/>
              </a:ext>
            </a:extLst>
          </p:cNvPr>
          <p:cNvSpPr>
            <a:spLocks noGrp="1"/>
          </p:cNvSpPr>
          <p:nvPr>
            <p:ph type="body" sz="quarter" idx="10"/>
          </p:nvPr>
        </p:nvSpPr>
        <p:spPr/>
        <p:txBody>
          <a:bodyPr/>
          <a:lstStyle/>
          <a:p>
            <a:pPr marL="0" algn="just">
              <a:lnSpc>
                <a:spcPct val="107000"/>
              </a:lnSpc>
              <a:spcAft>
                <a:spcPts val="600"/>
              </a:spcAft>
            </a:pPr>
            <a:r>
              <a:rPr lang="en-GB" sz="1800" dirty="0">
                <a:solidFill>
                  <a:schemeClr val="accent3"/>
                </a:solidFill>
                <a:latin typeface="+mj-lt"/>
                <a:cs typeface="+mn-cs"/>
              </a:rPr>
              <a:t>Facts of the case </a:t>
            </a:r>
            <a:r>
              <a:rPr lang="en-GB" sz="1800" dirty="0" smtClean="0">
                <a:solidFill>
                  <a:schemeClr val="accent3"/>
                </a:solidFill>
                <a:latin typeface="+mj-lt"/>
                <a:cs typeface="+mn-cs"/>
              </a:rPr>
              <a:t>(Mrs </a:t>
            </a:r>
            <a:r>
              <a:rPr lang="en-GB" sz="1800" dirty="0" err="1">
                <a:solidFill>
                  <a:schemeClr val="accent3"/>
                </a:solidFill>
                <a:latin typeface="+mj-lt"/>
                <a:cs typeface="+mn-cs"/>
              </a:rPr>
              <a:t>Mogane</a:t>
            </a:r>
            <a:r>
              <a:rPr lang="en-GB" sz="1800" dirty="0">
                <a:solidFill>
                  <a:schemeClr val="accent3"/>
                </a:solidFill>
                <a:latin typeface="+mj-lt"/>
                <a:cs typeface="+mn-cs"/>
              </a:rPr>
              <a:t> v Bradford Teaching Hospitals NHS Trust [2022] EAT </a:t>
            </a:r>
            <a:r>
              <a:rPr lang="en-GB" sz="1800" dirty="0" smtClean="0">
                <a:solidFill>
                  <a:schemeClr val="accent3"/>
                </a:solidFill>
                <a:latin typeface="+mj-lt"/>
                <a:cs typeface="+mn-cs"/>
              </a:rPr>
              <a:t>139)</a:t>
            </a:r>
            <a:endParaRPr lang="en-GB" sz="1800" dirty="0">
              <a:solidFill>
                <a:schemeClr val="accent3"/>
              </a:solidFill>
              <a:latin typeface="+mj-lt"/>
              <a:cs typeface="+mn-cs"/>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87494" y="3006533"/>
            <a:ext cx="2267971" cy="1604002"/>
          </a:xfrm>
          <a:prstGeom prst="rect">
            <a:avLst/>
          </a:prstGeom>
        </p:spPr>
      </p:pic>
    </p:spTree>
    <p:extLst>
      <p:ext uri="{BB962C8B-B14F-4D97-AF65-F5344CB8AC3E}">
        <p14:creationId xmlns:p14="http://schemas.microsoft.com/office/powerpoint/2010/main" val="177512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57719" y="1248464"/>
            <a:ext cx="7743217" cy="2441562"/>
          </a:xfrm>
        </p:spPr>
        <p:txBody>
          <a:bodyPr/>
          <a:lstStyle/>
          <a:p>
            <a:pPr marL="0" algn="l">
              <a:lnSpc>
                <a:spcPct val="107000"/>
              </a:lnSpc>
              <a:spcAft>
                <a:spcPts val="800"/>
              </a:spcAft>
            </a:pPr>
            <a:r>
              <a:rPr lang="en-GB" sz="1800" spc="0" dirty="0" smtClean="0">
                <a:latin typeface="+mj-lt"/>
                <a:ea typeface="Calibri" panose="020F0502020204030204" pitchFamily="34" charset="0"/>
                <a:cs typeface="Times New Roman" panose="02020603050405020304" pitchFamily="18" charset="0"/>
              </a:rPr>
              <a:t>Outcome</a:t>
            </a:r>
          </a:p>
          <a:p>
            <a:pPr marL="0" algn="l">
              <a:lnSpc>
                <a:spcPct val="107000"/>
              </a:lnSpc>
              <a:spcAft>
                <a:spcPts val="800"/>
              </a:spcAft>
            </a:pPr>
            <a:r>
              <a:rPr lang="en-GB" sz="1400" spc="0" dirty="0">
                <a:latin typeface="+mj-lt"/>
                <a:ea typeface="Calibri" panose="020F0502020204030204" pitchFamily="34" charset="0"/>
                <a:cs typeface="Times New Roman" panose="02020603050405020304" pitchFamily="18" charset="0"/>
              </a:rPr>
              <a:t>The EAT found that the selection of Ms </a:t>
            </a:r>
            <a:r>
              <a:rPr lang="en-GB" sz="1400" spc="0" dirty="0" err="1">
                <a:latin typeface="+mj-lt"/>
                <a:ea typeface="Calibri" panose="020F0502020204030204" pitchFamily="34" charset="0"/>
                <a:cs typeface="Times New Roman" panose="02020603050405020304" pitchFamily="18" charset="0"/>
              </a:rPr>
              <a:t>Mogane</a:t>
            </a:r>
            <a:r>
              <a:rPr lang="en-GB" sz="1400" spc="0" dirty="0">
                <a:latin typeface="+mj-lt"/>
                <a:ea typeface="Calibri" panose="020F0502020204030204" pitchFamily="34" charset="0"/>
                <a:cs typeface="Times New Roman" panose="02020603050405020304" pitchFamily="18" charset="0"/>
              </a:rPr>
              <a:t> was arbitrary, because it related solely to the date on which her fixed-term contract ended. </a:t>
            </a:r>
          </a:p>
          <a:p>
            <a:pPr marL="0" algn="l">
              <a:lnSpc>
                <a:spcPct val="107000"/>
              </a:lnSpc>
              <a:spcAft>
                <a:spcPts val="800"/>
              </a:spcAft>
            </a:pPr>
            <a:r>
              <a:rPr lang="en-GB" sz="1400" spc="0" dirty="0">
                <a:latin typeface="+mj-lt"/>
                <a:ea typeface="Calibri" panose="020F0502020204030204" pitchFamily="34" charset="0"/>
                <a:cs typeface="Times New Roman" panose="02020603050405020304" pitchFamily="18" charset="0"/>
              </a:rPr>
              <a:t>Given that she was chosen for dismissal before any consultation took place, the EAT substituted a finding that she was unfairly dismissed.</a:t>
            </a:r>
          </a:p>
          <a:p>
            <a:pPr marL="0" algn="l">
              <a:lnSpc>
                <a:spcPct val="107000"/>
              </a:lnSpc>
              <a:spcAft>
                <a:spcPts val="800"/>
              </a:spcAft>
            </a:pPr>
            <a:endParaRPr lang="en-GB" sz="1800" spc="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868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AC7F18-9493-46F7-B9FD-9C0FEF18578C}"/>
              </a:ext>
            </a:extLst>
          </p:cNvPr>
          <p:cNvSpPr>
            <a:spLocks noGrp="1"/>
          </p:cNvSpPr>
          <p:nvPr>
            <p:ph type="body" sz="quarter" idx="18"/>
          </p:nvPr>
        </p:nvSpPr>
        <p:spPr/>
        <p:txBody>
          <a:bodyPr/>
          <a:lstStyle/>
          <a:p>
            <a:r>
              <a:rPr lang="en-GB" sz="1800" b="1" dirty="0"/>
              <a:t>Key learning </a:t>
            </a:r>
            <a:r>
              <a:rPr lang="en-GB" sz="1800" b="1" dirty="0" smtClean="0"/>
              <a:t>points</a:t>
            </a:r>
            <a:endParaRPr lang="en-GB" sz="1800" b="1" dirty="0"/>
          </a:p>
        </p:txBody>
      </p:sp>
      <p:sp>
        <p:nvSpPr>
          <p:cNvPr id="3" name="Text Placeholder 2"/>
          <p:cNvSpPr>
            <a:spLocks noGrp="1"/>
          </p:cNvSpPr>
          <p:nvPr>
            <p:ph type="body" sz="quarter" idx="17"/>
          </p:nvPr>
        </p:nvSpPr>
        <p:spPr/>
        <p:txBody>
          <a:bodyPr/>
          <a:lstStyle/>
          <a:p>
            <a:pPr marL="0" indent="0">
              <a:buNone/>
            </a:pPr>
            <a:r>
              <a:rPr lang="en-GB" sz="1800" dirty="0">
                <a:solidFill>
                  <a:schemeClr val="accent3"/>
                </a:solidFill>
              </a:rPr>
              <a:t>Recommendations</a:t>
            </a:r>
          </a:p>
          <a:p>
            <a:endParaRPr lang="en-GB" dirty="0" smtClean="0"/>
          </a:p>
          <a:p>
            <a:r>
              <a:rPr lang="en-GB" sz="1400" dirty="0" smtClean="0"/>
              <a:t>In </a:t>
            </a:r>
            <a:r>
              <a:rPr lang="en-GB" sz="1400" dirty="0"/>
              <a:t>order that consultation is genuine and meaningful, consultation must take place at a formative stage when an employee can still potentially influence the outcome. So, for example, if consultation is only in relation to whether or not alternative employment is available, this is not sufficient. </a:t>
            </a:r>
          </a:p>
          <a:p>
            <a:r>
              <a:rPr lang="en-GB" sz="1400" dirty="0"/>
              <a:t>A pool of one is not always unfair, but it is not advisable if you have more than one employee doing similar work or having interchangeable skills. Normally, it is advisable to have a number of factors which determine which employees are selected for redundancy, rather than just one thing. </a:t>
            </a:r>
          </a:p>
          <a:p>
            <a:r>
              <a:rPr lang="en-GB" sz="1400" dirty="0"/>
              <a:t>Importantly, whatever pool you identify, employees should always have the opportunity to comment on the selection process, as part of meaningful consultation</a:t>
            </a:r>
            <a:r>
              <a:rPr lang="en-GB" sz="1400" dirty="0" smtClean="0"/>
              <a:t>.</a:t>
            </a:r>
            <a:endParaRPr lang="en-GB" sz="1400" dirty="0"/>
          </a:p>
        </p:txBody>
      </p:sp>
    </p:spTree>
    <p:extLst>
      <p:ext uri="{BB962C8B-B14F-4D97-AF65-F5344CB8AC3E}">
        <p14:creationId xmlns:p14="http://schemas.microsoft.com/office/powerpoint/2010/main" val="81778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781" y="738594"/>
            <a:ext cx="1701530" cy="3035737"/>
          </a:xfrm>
        </p:spPr>
        <p:txBody>
          <a:bodyPr/>
          <a:lstStyle/>
          <a:p>
            <a:pPr>
              <a:lnSpc>
                <a:spcPct val="107000"/>
              </a:lnSpc>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Case</a:t>
            </a: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Mrs </a:t>
            </a:r>
            <a:r>
              <a:rPr lang="en-GB" sz="1800" dirty="0" err="1">
                <a:latin typeface="Calibri" panose="020F0502020204030204" pitchFamily="34" charset="0"/>
                <a:ea typeface="Calibri" panose="020F0502020204030204" pitchFamily="34" charset="0"/>
                <a:cs typeface="Times New Roman" panose="02020603050405020304" pitchFamily="18" charset="0"/>
              </a:rPr>
              <a:t>Osinuga</a:t>
            </a:r>
            <a:r>
              <a:rPr lang="en-GB" sz="1800" dirty="0">
                <a:latin typeface="Calibri" panose="020F0502020204030204" pitchFamily="34" charset="0"/>
                <a:ea typeface="Calibri" panose="020F0502020204030204" pitchFamily="34" charset="0"/>
                <a:cs typeface="Times New Roman" panose="02020603050405020304" pitchFamily="18" charset="0"/>
              </a:rPr>
              <a:t> v BPP University Limited [2022] EAT </a:t>
            </a:r>
            <a:r>
              <a:rPr lang="en-GB" sz="1800" dirty="0" smtClean="0">
                <a:latin typeface="Calibri" panose="020F0502020204030204" pitchFamily="34" charset="0"/>
                <a:ea typeface="Calibri" panose="020F0502020204030204" pitchFamily="34" charset="0"/>
                <a:cs typeface="Times New Roman" panose="02020603050405020304" pitchFamily="18" charset="0"/>
              </a:rPr>
              <a:t>53</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7"/>
          </p:nvPr>
        </p:nvSpPr>
        <p:spPr/>
        <p:txBody>
          <a:bodyPr/>
          <a:lstStyle/>
          <a:p>
            <a:pPr marL="0" indent="0">
              <a:buNone/>
            </a:pPr>
            <a:r>
              <a:rPr lang="en-GB" sz="1800" dirty="0">
                <a:solidFill>
                  <a:schemeClr val="accent3"/>
                </a:solidFill>
              </a:rPr>
              <a:t>What if an employee claims that their redundancy was an unfair dismissal?</a:t>
            </a:r>
          </a:p>
          <a:p>
            <a:endParaRPr lang="en-GB" sz="1200" dirty="0" smtClean="0"/>
          </a:p>
          <a:p>
            <a:pPr marL="0" indent="0">
              <a:buNone/>
            </a:pPr>
            <a:r>
              <a:rPr lang="en-GB" sz="1400" dirty="0"/>
              <a:t>The EAT reminded first tier Tribunal judges that when deciding Tribunal claims for unfair redundancy dismissal, they should always investigate three questions, even if they are not raised by the parties. These are:</a:t>
            </a:r>
          </a:p>
          <a:p>
            <a:r>
              <a:rPr lang="en-GB" sz="1400" dirty="0"/>
              <a:t>Has there been sufficient warning and consultation about the redundancy proposals?</a:t>
            </a:r>
          </a:p>
          <a:p>
            <a:r>
              <a:rPr lang="en-GB" sz="1400" dirty="0"/>
              <a:t>Has there been a fair selection process?</a:t>
            </a:r>
          </a:p>
          <a:p>
            <a:r>
              <a:rPr lang="en-GB" sz="1400" dirty="0"/>
              <a:t>Did the employer undertake a reasonable search for alternative employment?</a:t>
            </a:r>
          </a:p>
          <a:p>
            <a:pPr marL="0" indent="0">
              <a:buNone/>
            </a:pPr>
            <a:r>
              <a:rPr lang="en-GB" sz="1400" dirty="0"/>
              <a:t>This is an exception from the general rule that employment tribunals are only required to investigate issues raised by the parties. </a:t>
            </a:r>
          </a:p>
        </p:txBody>
      </p:sp>
    </p:spTree>
    <p:extLst>
      <p:ext uri="{BB962C8B-B14F-4D97-AF65-F5344CB8AC3E}">
        <p14:creationId xmlns:p14="http://schemas.microsoft.com/office/powerpoint/2010/main" val="3043121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901189"/>
          </a:xfrm>
        </p:spPr>
        <p:txBody>
          <a:bodyPr/>
          <a:lstStyle/>
          <a:p>
            <a:r>
              <a:rPr lang="en-GB" sz="1800" b="1" dirty="0" smtClean="0"/>
              <a:t>Considerations</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99680" y="1408625"/>
            <a:ext cx="5583657" cy="2657538"/>
          </a:xfrm>
        </p:spPr>
        <p:txBody>
          <a:bodyPr/>
          <a:lstStyle/>
          <a:p>
            <a:r>
              <a:rPr lang="en-GB" sz="1400" dirty="0">
                <a:ea typeface="Calibri" panose="020F0502020204030204" pitchFamily="34" charset="0"/>
                <a:cs typeface="Times New Roman" panose="02020603050405020304" pitchFamily="18" charset="0"/>
              </a:rPr>
              <a:t>The issue of suitable alternative employment and the special status of employees on maternity leave. </a:t>
            </a:r>
          </a:p>
          <a:p>
            <a:r>
              <a:rPr lang="en-GB" sz="1400" dirty="0">
                <a:ea typeface="Calibri" panose="020F0502020204030204" pitchFamily="34" charset="0"/>
                <a:cs typeface="Times New Roman" panose="02020603050405020304" pitchFamily="18" charset="0"/>
              </a:rPr>
              <a:t>Discrimination in general.</a:t>
            </a:r>
          </a:p>
          <a:p>
            <a:r>
              <a:rPr lang="en-GB" sz="1400" dirty="0">
                <a:ea typeface="Calibri" panose="020F0502020204030204" pitchFamily="34" charset="0"/>
                <a:cs typeface="Times New Roman" panose="02020603050405020304" pitchFamily="18" charset="0"/>
              </a:rPr>
              <a:t>When to settle?</a:t>
            </a:r>
          </a:p>
        </p:txBody>
      </p:sp>
      <p:sp>
        <p:nvSpPr>
          <p:cNvPr id="5" name="Rectangle 4"/>
          <p:cNvSpPr/>
          <p:nvPr/>
        </p:nvSpPr>
        <p:spPr>
          <a:xfrm>
            <a:off x="241200" y="587302"/>
            <a:ext cx="5692672" cy="369332"/>
          </a:xfrm>
          <a:prstGeom prst="rect">
            <a:avLst/>
          </a:prstGeom>
        </p:spPr>
        <p:txBody>
          <a:bodyPr wrap="square">
            <a:spAutoFit/>
          </a:bodyPr>
          <a:lstStyle/>
          <a:p>
            <a:r>
              <a:rPr lang="en-GB" spc="-50" dirty="0">
                <a:solidFill>
                  <a:schemeClr val="accent3"/>
                </a:solidFill>
                <a:latin typeface="+mj-lt"/>
              </a:rPr>
              <a:t>What are some other potential pitfalls in a redundancy process?</a:t>
            </a:r>
          </a:p>
        </p:txBody>
      </p:sp>
      <p:pic>
        <p:nvPicPr>
          <p:cNvPr id="3" name="Picture 2"/>
          <p:cNvPicPr>
            <a:picLocks noChangeAspect="1"/>
          </p:cNvPicPr>
          <p:nvPr/>
        </p:nvPicPr>
        <p:blipFill>
          <a:blip r:embed="rId2"/>
          <a:stretch>
            <a:fillRect/>
          </a:stretch>
        </p:blipFill>
        <p:spPr>
          <a:xfrm>
            <a:off x="2182085" y="2547040"/>
            <a:ext cx="3387231" cy="1599048"/>
          </a:xfrm>
          <a:prstGeom prst="rect">
            <a:avLst/>
          </a:prstGeom>
        </p:spPr>
      </p:pic>
    </p:spTree>
    <p:extLst>
      <p:ext uri="{BB962C8B-B14F-4D97-AF65-F5344CB8AC3E}">
        <p14:creationId xmlns:p14="http://schemas.microsoft.com/office/powerpoint/2010/main" val="3234232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198341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1186607"/>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MISCONDUCT </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3276794"/>
          </a:xfrm>
          <a:prstGeom prst="rect">
            <a:avLst/>
          </a:prstGeom>
        </p:spPr>
        <p:txBody>
          <a:bodyPr wrap="square">
            <a:spAutoFit/>
          </a:bodyPr>
          <a:lstStyle/>
          <a:p>
            <a:pPr>
              <a:lnSpc>
                <a:spcPct val="107000"/>
              </a:lnSpc>
              <a:spcAft>
                <a:spcPts val="800"/>
              </a:spcAft>
            </a:pP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A recap</a:t>
            </a:r>
          </a:p>
          <a:p>
            <a:pPr>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Misconduct as </a:t>
            </a:r>
            <a:r>
              <a:rPr lang="en-GB" sz="1400" dirty="0">
                <a:latin typeface="Calibri Light" panose="020F0302020204030204" pitchFamily="34" charset="0"/>
                <a:ea typeface="Calibri" panose="020F0502020204030204" pitchFamily="34" charset="0"/>
                <a:cs typeface="Calibri Light" panose="020F0302020204030204" pitchFamily="34" charset="0"/>
              </a:rPr>
              <a:t>the reason for termination of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employment:</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One of the potentially fair reasons for dismissal.</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Is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misconduct the real reason for dismissal?</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lvl="0">
              <a:buClr>
                <a:schemeClr val="accent5"/>
              </a:buClr>
            </a:pPr>
            <a:endParaRPr lang="en-GB" sz="1400" dirty="0" smtClean="0">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To dismiss fairly for misconduct an employer has to show that:  </a:t>
            </a:r>
          </a:p>
          <a:p>
            <a:pPr marL="447675" lvl="1" indent="-266700">
              <a:lnSpc>
                <a:spcPct val="107000"/>
              </a:lnSpc>
              <a:spcAft>
                <a:spcPts val="1000"/>
              </a:spcAft>
              <a:buClr>
                <a:schemeClr val="accent5"/>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The conduct was the real reason for the dismissal .</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447675" lvl="1" indent="-266700">
              <a:lnSpc>
                <a:spcPct val="107000"/>
              </a:lnSpc>
              <a:spcAft>
                <a:spcPts val="1000"/>
              </a:spcAft>
              <a:buClr>
                <a:schemeClr val="accent5"/>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It was reasonable to dismiss in the circumstances after following a fair process. </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180975" lvl="1">
              <a:lnSpc>
                <a:spcPct val="107000"/>
              </a:lnSpc>
              <a:spcAft>
                <a:spcPts val="1000"/>
              </a:spcAft>
              <a:buClr>
                <a:schemeClr val="accent5"/>
              </a:buCl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 </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229193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781" y="738594"/>
            <a:ext cx="1701530" cy="3035737"/>
          </a:xfrm>
        </p:spPr>
        <p:txBody>
          <a:bodyPr/>
          <a:lstStyle/>
          <a:p>
            <a:pPr>
              <a:lnSpc>
                <a:spcPct val="107000"/>
              </a:lnSpc>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Case</a:t>
            </a: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Ms C Hawley v Ms R Hawley v Direct cleaning services SW Ltd 1406210/2020 </a:t>
            </a:r>
            <a:r>
              <a:rPr lang="en-GB" sz="1800" dirty="0" smtClean="0">
                <a:latin typeface="Calibri" panose="020F0502020204030204" pitchFamily="34" charset="0"/>
                <a:ea typeface="Calibri" panose="020F0502020204030204" pitchFamily="34" charset="0"/>
                <a:cs typeface="Times New Roman" panose="02020603050405020304" pitchFamily="18" charset="0"/>
              </a:rPr>
              <a:t>&amp; 1406303/2020</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7"/>
          </p:nvPr>
        </p:nvSpPr>
        <p:spPr/>
        <p:txBody>
          <a:bodyPr/>
          <a:lstStyle/>
          <a:p>
            <a:pPr marL="0" indent="0">
              <a:buNone/>
            </a:pPr>
            <a:r>
              <a:rPr lang="en-GB" dirty="0" smtClean="0">
                <a:solidFill>
                  <a:schemeClr val="accent3"/>
                </a:solidFill>
              </a:rPr>
              <a:t>Background</a:t>
            </a:r>
          </a:p>
          <a:p>
            <a:pPr marL="0" indent="0">
              <a:buNone/>
            </a:pPr>
            <a:endParaRPr lang="en-GB" dirty="0">
              <a:solidFill>
                <a:schemeClr val="accent3"/>
              </a:solidFill>
            </a:endParaRPr>
          </a:p>
          <a:p>
            <a:pPr marL="0" indent="0">
              <a:buNone/>
            </a:pPr>
            <a:r>
              <a:rPr lang="en-GB" dirty="0" smtClean="0"/>
              <a:t>The Employment Tribunal had to consider whether on the </a:t>
            </a:r>
            <a:r>
              <a:rPr lang="en-GB" dirty="0" smtClean="0"/>
              <a:t>facts the claimants had been unfairly dismissed.   </a:t>
            </a:r>
            <a:endParaRPr lang="en-GB" dirty="0" smtClean="0"/>
          </a:p>
          <a:p>
            <a:pPr marL="0" indent="0">
              <a:buNone/>
            </a:pPr>
            <a:endParaRPr lang="en-GB" dirty="0"/>
          </a:p>
          <a:p>
            <a:pPr marL="0" indent="0">
              <a:buNone/>
            </a:pPr>
            <a:endParaRPr lang="en-GB" sz="1400" dirty="0"/>
          </a:p>
        </p:txBody>
      </p:sp>
    </p:spTree>
    <p:extLst>
      <p:ext uri="{BB962C8B-B14F-4D97-AF65-F5344CB8AC3E}">
        <p14:creationId xmlns:p14="http://schemas.microsoft.com/office/powerpoint/2010/main" val="829389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pPr>
              <a:lnSpc>
                <a:spcPct val="107000"/>
              </a:lnSpc>
              <a:spcBef>
                <a:spcPts val="1200"/>
              </a:spcBef>
            </a:pPr>
            <a:r>
              <a:rPr lang="en-GB" sz="1400" dirty="0">
                <a:ea typeface="Calibri" panose="020F0502020204030204" pitchFamily="34" charset="0"/>
                <a:cs typeface="Times New Roman" panose="02020603050405020304" pitchFamily="18" charset="0"/>
              </a:rPr>
              <a:t>In July 2020 their employer received a complaint from the museum about their poor standard of cleaning and this was followed by further complaints in August 2020 alleging that they had been rude and abusive to staff at the museum. </a:t>
            </a:r>
          </a:p>
          <a:p>
            <a:pPr>
              <a:lnSpc>
                <a:spcPct val="107000"/>
              </a:lnSpc>
              <a:spcBef>
                <a:spcPts val="1200"/>
              </a:spcBef>
            </a:pPr>
            <a:r>
              <a:rPr lang="en-GB" sz="1400" dirty="0">
                <a:ea typeface="Calibri" panose="020F0502020204030204" pitchFamily="34" charset="0"/>
                <a:cs typeface="Times New Roman" panose="02020603050405020304" pitchFamily="18" charset="0"/>
              </a:rPr>
              <a:t>On 21 August 2020 the employer sent letters to the claimants which stated that they had been suspended on full pay pending further investigations of “multiple allegations of gross misconduct” but gave no details. </a:t>
            </a:r>
          </a:p>
          <a:p>
            <a:pPr>
              <a:lnSpc>
                <a:spcPct val="107000"/>
              </a:lnSpc>
              <a:spcBef>
                <a:spcPts val="1200"/>
              </a:spcBef>
            </a:pPr>
            <a:r>
              <a:rPr lang="en-GB" sz="1400" dirty="0">
                <a:ea typeface="Calibri" panose="020F0502020204030204" pitchFamily="34" charset="0"/>
                <a:cs typeface="Times New Roman" panose="02020603050405020304" pitchFamily="18" charset="0"/>
              </a:rPr>
              <a:t>They tried to call their employer to try and determine the substance of the allegations but no information was provided and no investigation took place. </a:t>
            </a:r>
          </a:p>
          <a:p>
            <a:pPr>
              <a:lnSpc>
                <a:spcPct val="107000"/>
              </a:lnSpc>
              <a:spcBef>
                <a:spcPts val="1200"/>
              </a:spcBef>
            </a:pPr>
            <a:r>
              <a:rPr lang="en-GB" sz="1400" dirty="0">
                <a:ea typeface="Calibri" panose="020F0502020204030204" pitchFamily="34" charset="0"/>
                <a:cs typeface="Times New Roman" panose="02020603050405020304" pitchFamily="18" charset="0"/>
              </a:rPr>
              <a:t>On 1 September 2020 both claimants received a letter confirming their dismissal</a:t>
            </a:r>
            <a:r>
              <a:rPr lang="en-GB" sz="1400" dirty="0" smtClean="0">
                <a:ea typeface="Calibri" panose="020F0502020204030204" pitchFamily="34" charset="0"/>
                <a:cs typeface="Times New Roman" panose="02020603050405020304" pitchFamily="18" charset="0"/>
              </a:rPr>
              <a:t>. They claimed unfair dismissal.</a:t>
            </a:r>
            <a:endParaRPr lang="en-GB" sz="1400"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72B9941D-DAD7-411F-9991-26288A6D34B3}"/>
              </a:ext>
            </a:extLst>
          </p:cNvPr>
          <p:cNvSpPr>
            <a:spLocks noGrp="1"/>
          </p:cNvSpPr>
          <p:nvPr>
            <p:ph type="body" sz="quarter" idx="10"/>
          </p:nvPr>
        </p:nvSpPr>
        <p:spPr/>
        <p:txBody>
          <a:bodyPr/>
          <a:lstStyle/>
          <a:p>
            <a:pPr marL="0">
              <a:lnSpc>
                <a:spcPct val="107000"/>
              </a:lnSpc>
              <a:spcAft>
                <a:spcPts val="600"/>
              </a:spcAft>
            </a:pPr>
            <a:r>
              <a:rPr lang="en-GB" sz="1800" dirty="0">
                <a:solidFill>
                  <a:schemeClr val="accent3"/>
                </a:solidFill>
                <a:latin typeface="+mj-lt"/>
                <a:cs typeface="+mn-cs"/>
              </a:rPr>
              <a:t>Facts of the case (Ms C Hawley </a:t>
            </a:r>
            <a:r>
              <a:rPr lang="en-GB" sz="1800" dirty="0" smtClean="0">
                <a:solidFill>
                  <a:schemeClr val="accent3"/>
                </a:solidFill>
                <a:latin typeface="+mj-lt"/>
                <a:cs typeface="+mn-cs"/>
              </a:rPr>
              <a:t>&amp; </a:t>
            </a:r>
            <a:r>
              <a:rPr lang="en-GB" sz="1800" dirty="0">
                <a:solidFill>
                  <a:schemeClr val="accent3"/>
                </a:solidFill>
                <a:latin typeface="+mj-lt"/>
                <a:cs typeface="+mn-cs"/>
              </a:rPr>
              <a:t>Ms R Hawley v Direct cleaning services SW Ltd 1406210/2020 &amp; </a:t>
            </a:r>
            <a:r>
              <a:rPr lang="en-GB" sz="1800" dirty="0" smtClean="0">
                <a:solidFill>
                  <a:schemeClr val="accent3"/>
                </a:solidFill>
                <a:latin typeface="+mj-lt"/>
                <a:cs typeface="+mn-cs"/>
              </a:rPr>
              <a:t>1406303/2020)</a:t>
            </a:r>
            <a:endParaRPr lang="en-GB" sz="1800" dirty="0">
              <a:solidFill>
                <a:schemeClr val="accent3"/>
              </a:solidFill>
              <a:latin typeface="+mj-lt"/>
              <a:cs typeface="+mn-cs"/>
            </a:endParaRPr>
          </a:p>
        </p:txBody>
      </p:sp>
      <p:pic>
        <p:nvPicPr>
          <p:cNvPr id="4" name="Picture 3"/>
          <p:cNvPicPr>
            <a:picLocks noChangeAspect="1"/>
          </p:cNvPicPr>
          <p:nvPr/>
        </p:nvPicPr>
        <p:blipFill>
          <a:blip r:embed="rId2"/>
          <a:stretch>
            <a:fillRect/>
          </a:stretch>
        </p:blipFill>
        <p:spPr>
          <a:xfrm>
            <a:off x="7563200" y="3884103"/>
            <a:ext cx="930303" cy="1032310"/>
          </a:xfrm>
          <a:prstGeom prst="rect">
            <a:avLst/>
          </a:prstGeom>
        </p:spPr>
      </p:pic>
    </p:spTree>
    <p:extLst>
      <p:ext uri="{BB962C8B-B14F-4D97-AF65-F5344CB8AC3E}">
        <p14:creationId xmlns:p14="http://schemas.microsoft.com/office/powerpoint/2010/main" val="2312379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57719" y="1027747"/>
            <a:ext cx="7743217" cy="2441562"/>
          </a:xfrm>
        </p:spPr>
        <p:txBody>
          <a:bodyPr/>
          <a:lstStyle/>
          <a:p>
            <a:pPr marL="0" algn="l">
              <a:lnSpc>
                <a:spcPct val="107000"/>
              </a:lnSpc>
              <a:spcAft>
                <a:spcPts val="800"/>
              </a:spcAft>
            </a:pPr>
            <a:r>
              <a:rPr lang="en-GB" sz="1800" spc="0" dirty="0" smtClean="0">
                <a:latin typeface="+mj-lt"/>
                <a:ea typeface="Calibri" panose="020F0502020204030204" pitchFamily="34" charset="0"/>
                <a:cs typeface="Times New Roman" panose="02020603050405020304" pitchFamily="18" charset="0"/>
              </a:rPr>
              <a:t>Outcome</a:t>
            </a:r>
          </a:p>
          <a:p>
            <a:pPr marL="57150" indent="-285750" algn="l">
              <a:lnSpc>
                <a:spcPct val="107000"/>
              </a:lnSpc>
              <a:spcAft>
                <a:spcPts val="800"/>
              </a:spcAft>
              <a:buFont typeface="Wingdings" panose="05000000000000000000" pitchFamily="2" charset="2"/>
              <a:buChar char="§"/>
            </a:pPr>
            <a:r>
              <a:rPr lang="en-GB" sz="1400" spc="0" dirty="0">
                <a:latin typeface="+mj-lt"/>
                <a:ea typeface="Calibri" panose="020F0502020204030204" pitchFamily="34" charset="0"/>
                <a:cs typeface="Times New Roman" panose="02020603050405020304" pitchFamily="18" charset="0"/>
              </a:rPr>
              <a:t>The tribunal held that the claimants were unfairly dismissed. </a:t>
            </a:r>
            <a:endParaRPr lang="en-GB" sz="1400" spc="0" dirty="0" smtClean="0">
              <a:latin typeface="+mj-lt"/>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Wingdings" panose="05000000000000000000" pitchFamily="2" charset="2"/>
              <a:buChar char="§"/>
            </a:pPr>
            <a:r>
              <a:rPr lang="en-GB" sz="1400" spc="0" dirty="0" smtClean="0">
                <a:latin typeface="+mj-lt"/>
                <a:ea typeface="Calibri" panose="020F0502020204030204" pitchFamily="34" charset="0"/>
                <a:cs typeface="Times New Roman" panose="02020603050405020304" pitchFamily="18" charset="0"/>
              </a:rPr>
              <a:t>It </a:t>
            </a:r>
            <a:r>
              <a:rPr lang="en-GB" sz="1400" spc="0" dirty="0">
                <a:latin typeface="+mj-lt"/>
                <a:ea typeface="Calibri" panose="020F0502020204030204" pitchFamily="34" charset="0"/>
                <a:cs typeface="Times New Roman" panose="02020603050405020304" pitchFamily="18" charset="0"/>
              </a:rPr>
              <a:t>reached this decision because the claimants were </a:t>
            </a:r>
            <a:r>
              <a:rPr lang="en-GB" sz="1400" spc="0" dirty="0" smtClean="0">
                <a:latin typeface="+mj-lt"/>
                <a:ea typeface="Calibri" panose="020F0502020204030204" pitchFamily="34" charset="0"/>
                <a:cs typeface="Times New Roman" panose="02020603050405020304" pitchFamily="18" charset="0"/>
              </a:rPr>
              <a:t>not:</a:t>
            </a:r>
          </a:p>
          <a:p>
            <a:pPr marL="742950" lvl="1" indent="-285750">
              <a:lnSpc>
                <a:spcPct val="107000"/>
              </a:lnSpc>
              <a:spcAft>
                <a:spcPts val="800"/>
              </a:spcAft>
              <a:buFont typeface="Wingdings" panose="05000000000000000000" pitchFamily="2" charset="2"/>
              <a:buChar char="§"/>
            </a:pPr>
            <a:r>
              <a:rPr lang="en-GB" sz="1200" spc="0" dirty="0" smtClean="0">
                <a:solidFill>
                  <a:schemeClr val="bg1"/>
                </a:solidFill>
                <a:latin typeface="+mj-lt"/>
                <a:ea typeface="Calibri" panose="020F0502020204030204" pitchFamily="34" charset="0"/>
                <a:cs typeface="Times New Roman" panose="02020603050405020304" pitchFamily="18" charset="0"/>
              </a:rPr>
              <a:t> </a:t>
            </a:r>
            <a:r>
              <a:rPr lang="en-GB" sz="1200" spc="0" dirty="0">
                <a:solidFill>
                  <a:schemeClr val="bg1"/>
                </a:solidFill>
                <a:latin typeface="+mj-lt"/>
                <a:ea typeface="Calibri" panose="020F0502020204030204" pitchFamily="34" charset="0"/>
                <a:cs typeface="Times New Roman" panose="02020603050405020304" pitchFamily="18" charset="0"/>
              </a:rPr>
              <a:t>provided with factual details about the alleged </a:t>
            </a:r>
            <a:r>
              <a:rPr lang="en-GB" sz="1200" spc="0" dirty="0" smtClean="0">
                <a:solidFill>
                  <a:schemeClr val="bg1"/>
                </a:solidFill>
                <a:latin typeface="+mj-lt"/>
                <a:ea typeface="Calibri" panose="020F0502020204030204" pitchFamily="34" charset="0"/>
                <a:cs typeface="Times New Roman" panose="02020603050405020304" pitchFamily="18" charset="0"/>
              </a:rPr>
              <a:t>gross misconduct</a:t>
            </a:r>
          </a:p>
          <a:p>
            <a:pPr marL="742950" lvl="1" indent="-285750">
              <a:lnSpc>
                <a:spcPct val="107000"/>
              </a:lnSpc>
              <a:spcAft>
                <a:spcPts val="800"/>
              </a:spcAft>
              <a:buFont typeface="Wingdings" panose="05000000000000000000" pitchFamily="2" charset="2"/>
              <a:buChar char="§"/>
            </a:pPr>
            <a:r>
              <a:rPr lang="en-GB" sz="1200" spc="0" dirty="0" smtClean="0">
                <a:solidFill>
                  <a:schemeClr val="bg1"/>
                </a:solidFill>
                <a:latin typeface="+mj-lt"/>
                <a:ea typeface="Calibri" panose="020F0502020204030204" pitchFamily="34" charset="0"/>
                <a:cs typeface="Times New Roman" panose="02020603050405020304" pitchFamily="18" charset="0"/>
              </a:rPr>
              <a:t> </a:t>
            </a:r>
            <a:r>
              <a:rPr lang="en-GB" sz="1200" spc="0" dirty="0">
                <a:solidFill>
                  <a:schemeClr val="bg1"/>
                </a:solidFill>
                <a:latin typeface="+mj-lt"/>
                <a:ea typeface="Calibri" panose="020F0502020204030204" pitchFamily="34" charset="0"/>
                <a:cs typeface="Times New Roman" panose="02020603050405020304" pitchFamily="18" charset="0"/>
              </a:rPr>
              <a:t>invited to attend any disciplinary meetings </a:t>
            </a:r>
            <a:endParaRPr lang="en-GB" sz="1200" spc="0" dirty="0" smtClean="0">
              <a:solidFill>
                <a:schemeClr val="bg1"/>
              </a:solidFill>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en-GB" sz="1200" spc="0" dirty="0" smtClean="0">
                <a:solidFill>
                  <a:schemeClr val="bg1"/>
                </a:solidFill>
                <a:latin typeface="+mj-lt"/>
                <a:ea typeface="Calibri" panose="020F0502020204030204" pitchFamily="34" charset="0"/>
                <a:cs typeface="Times New Roman" panose="02020603050405020304" pitchFamily="18" charset="0"/>
              </a:rPr>
              <a:t> </a:t>
            </a:r>
            <a:r>
              <a:rPr lang="en-GB" sz="1200" spc="0" dirty="0">
                <a:solidFill>
                  <a:schemeClr val="bg1"/>
                </a:solidFill>
                <a:latin typeface="+mj-lt"/>
                <a:ea typeface="Calibri" panose="020F0502020204030204" pitchFamily="34" charset="0"/>
                <a:cs typeface="Times New Roman" panose="02020603050405020304" pitchFamily="18" charset="0"/>
              </a:rPr>
              <a:t>given an opportunity to respond to those allegations and put their side of events. </a:t>
            </a:r>
          </a:p>
        </p:txBody>
      </p:sp>
    </p:spTree>
    <p:extLst>
      <p:ext uri="{BB962C8B-B14F-4D97-AF65-F5344CB8AC3E}">
        <p14:creationId xmlns:p14="http://schemas.microsoft.com/office/powerpoint/2010/main" val="397147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1800" b="1" dirty="0"/>
              <a:t>Topics for discussion</a:t>
            </a:r>
          </a:p>
        </p:txBody>
      </p:sp>
      <p:sp>
        <p:nvSpPr>
          <p:cNvPr id="6" name="Text Placeholder 5"/>
          <p:cNvSpPr>
            <a:spLocks noGrp="1"/>
          </p:cNvSpPr>
          <p:nvPr>
            <p:ph type="body" sz="quarter" idx="18"/>
          </p:nvPr>
        </p:nvSpPr>
        <p:spPr>
          <a:xfrm>
            <a:off x="3284970" y="1404891"/>
            <a:ext cx="5455205" cy="3003148"/>
          </a:xfrm>
        </p:spPr>
        <p:txBody>
          <a:bodyPr/>
          <a:lstStyle/>
          <a:p>
            <a:pPr>
              <a:spcAft>
                <a:spcPts val="600"/>
              </a:spcAft>
            </a:pPr>
            <a:r>
              <a:rPr lang="en-GB" b="1" dirty="0" smtClean="0">
                <a:solidFill>
                  <a:schemeClr val="accent3"/>
                </a:solidFill>
              </a:rPr>
              <a:t>Disability discrimination</a:t>
            </a:r>
            <a:r>
              <a:rPr lang="en-GB" sz="1400" dirty="0" smtClean="0">
                <a:solidFill>
                  <a:schemeClr val="dk1"/>
                </a:solidFill>
              </a:rPr>
              <a:t> –  when does the duty to make reasonable adjustments arise?  </a:t>
            </a:r>
            <a:endParaRPr lang="en-GB" sz="1400" dirty="0">
              <a:solidFill>
                <a:schemeClr val="dk1"/>
              </a:solidFill>
            </a:endParaRPr>
          </a:p>
          <a:p>
            <a:pPr>
              <a:spcAft>
                <a:spcPts val="600"/>
              </a:spcAft>
            </a:pPr>
            <a:r>
              <a:rPr lang="en-GB" b="1" dirty="0" smtClean="0">
                <a:solidFill>
                  <a:schemeClr val="accent3"/>
                </a:solidFill>
              </a:rPr>
              <a:t>Disability discrimination </a:t>
            </a:r>
            <a:r>
              <a:rPr lang="en-GB" sz="1400" dirty="0" smtClean="0">
                <a:solidFill>
                  <a:schemeClr val="dk1"/>
                </a:solidFill>
              </a:rPr>
              <a:t>– in </a:t>
            </a:r>
            <a:r>
              <a:rPr lang="en-GB" sz="1400" dirty="0">
                <a:solidFill>
                  <a:schemeClr val="dk1"/>
                </a:solidFill>
              </a:rPr>
              <a:t>what circumstances does discrimination arise from </a:t>
            </a:r>
            <a:r>
              <a:rPr lang="en-GB" sz="1400" dirty="0" smtClean="0">
                <a:solidFill>
                  <a:schemeClr val="dk1"/>
                </a:solidFill>
              </a:rPr>
              <a:t>disability?</a:t>
            </a:r>
          </a:p>
          <a:p>
            <a:pPr>
              <a:spcAft>
                <a:spcPts val="600"/>
              </a:spcAft>
            </a:pPr>
            <a:r>
              <a:rPr lang="en-GB" b="1" dirty="0" smtClean="0">
                <a:solidFill>
                  <a:schemeClr val="accent3"/>
                </a:solidFill>
              </a:rPr>
              <a:t>Redundancy </a:t>
            </a:r>
            <a:r>
              <a:rPr lang="en-GB" sz="1400" dirty="0">
                <a:solidFill>
                  <a:schemeClr val="dk1"/>
                </a:solidFill>
              </a:rPr>
              <a:t>– the importance of meaningful </a:t>
            </a:r>
            <a:r>
              <a:rPr lang="en-GB" sz="1400" dirty="0" smtClean="0">
                <a:solidFill>
                  <a:schemeClr val="dk1"/>
                </a:solidFill>
              </a:rPr>
              <a:t>consultation.</a:t>
            </a:r>
            <a:endParaRPr lang="en-GB" sz="1400" dirty="0">
              <a:solidFill>
                <a:schemeClr val="dk1"/>
              </a:solidFill>
            </a:endParaRPr>
          </a:p>
          <a:p>
            <a:pPr>
              <a:spcAft>
                <a:spcPts val="600"/>
              </a:spcAft>
            </a:pPr>
            <a:r>
              <a:rPr lang="en-GB" b="1" dirty="0" smtClean="0">
                <a:solidFill>
                  <a:schemeClr val="accent3"/>
                </a:solidFill>
              </a:rPr>
              <a:t>Misconduct  </a:t>
            </a:r>
            <a:r>
              <a:rPr lang="en-GB" sz="1400" dirty="0">
                <a:solidFill>
                  <a:schemeClr val="dk1"/>
                </a:solidFill>
              </a:rPr>
              <a:t>– the importance of following a fair </a:t>
            </a:r>
            <a:r>
              <a:rPr lang="en-GB" sz="1400" dirty="0" smtClean="0">
                <a:solidFill>
                  <a:schemeClr val="dk1"/>
                </a:solidFill>
              </a:rPr>
              <a:t>procedure.</a:t>
            </a:r>
            <a:endParaRPr lang="en-GB" sz="1400" dirty="0">
              <a:solidFill>
                <a:schemeClr val="dk1"/>
              </a:solidFill>
            </a:endParaRPr>
          </a:p>
          <a:p>
            <a:pPr>
              <a:spcAft>
                <a:spcPts val="600"/>
              </a:spcAft>
            </a:pPr>
            <a:r>
              <a:rPr lang="en-GB" b="1" dirty="0" smtClean="0">
                <a:solidFill>
                  <a:schemeClr val="accent3"/>
                </a:solidFill>
              </a:rPr>
              <a:t>What’s </a:t>
            </a:r>
            <a:r>
              <a:rPr lang="en-GB" b="1" dirty="0">
                <a:solidFill>
                  <a:schemeClr val="accent3"/>
                </a:solidFill>
              </a:rPr>
              <a:t>on the horizon </a:t>
            </a:r>
            <a:r>
              <a:rPr lang="en-GB" sz="1400" dirty="0">
                <a:solidFill>
                  <a:schemeClr val="dk1"/>
                </a:solidFill>
              </a:rPr>
              <a:t>– </a:t>
            </a:r>
            <a:r>
              <a:rPr lang="en-GB" sz="1400" dirty="0" smtClean="0">
                <a:solidFill>
                  <a:schemeClr val="dk1"/>
                </a:solidFill>
              </a:rPr>
              <a:t>2023/2024.</a:t>
            </a:r>
            <a:endParaRPr lang="en-GB" sz="1400" dirty="0">
              <a:solidFill>
                <a:schemeClr val="dk1"/>
              </a:solidFill>
            </a:endParaRPr>
          </a:p>
          <a:p>
            <a:endParaRPr lang="en-GB" dirty="0"/>
          </a:p>
        </p:txBody>
      </p:sp>
    </p:spTree>
    <p:extLst>
      <p:ext uri="{BB962C8B-B14F-4D97-AF65-F5344CB8AC3E}">
        <p14:creationId xmlns:p14="http://schemas.microsoft.com/office/powerpoint/2010/main" val="216875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901189"/>
          </a:xfrm>
        </p:spPr>
        <p:txBody>
          <a:bodyPr/>
          <a:lstStyle/>
          <a:p>
            <a:r>
              <a:rPr lang="en-GB" sz="1800" b="1" dirty="0" smtClean="0"/>
              <a:t>Key points to note</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95707" y="1222562"/>
            <a:ext cx="5583657" cy="3429265"/>
          </a:xfrm>
        </p:spPr>
        <p:txBody>
          <a:bodyPr/>
          <a:lstStyle/>
          <a:p>
            <a:pPr marL="0" indent="0">
              <a:buNone/>
            </a:pPr>
            <a:r>
              <a:rPr lang="en-GB" sz="1400" dirty="0">
                <a:ea typeface="Calibri" panose="020F0502020204030204" pitchFamily="34" charset="0"/>
                <a:cs typeface="Times New Roman" panose="02020603050405020304" pitchFamily="18" charset="0"/>
              </a:rPr>
              <a:t>When dealing with misconduct issues it is important to </a:t>
            </a:r>
            <a:r>
              <a:rPr lang="en-GB" sz="1400" dirty="0" smtClean="0">
                <a:ea typeface="Calibri" panose="020F0502020204030204" pitchFamily="34" charset="0"/>
                <a:cs typeface="Times New Roman" panose="02020603050405020304" pitchFamily="18" charset="0"/>
              </a:rPr>
              <a:t>follow </a:t>
            </a:r>
            <a:r>
              <a:rPr lang="en-GB" sz="1400" dirty="0">
                <a:ea typeface="Calibri" panose="020F0502020204030204" pitchFamily="34" charset="0"/>
                <a:cs typeface="Times New Roman" panose="02020603050405020304" pitchFamily="18" charset="0"/>
              </a:rPr>
              <a:t>the ACAS </a:t>
            </a:r>
            <a:r>
              <a:rPr lang="en-GB" sz="1400" dirty="0" smtClean="0">
                <a:ea typeface="Calibri" panose="020F0502020204030204" pitchFamily="34" charset="0"/>
                <a:cs typeface="Times New Roman" panose="02020603050405020304" pitchFamily="18" charset="0"/>
              </a:rPr>
              <a:t>Code of Practice on </a:t>
            </a:r>
            <a:r>
              <a:rPr lang="en-GB" sz="1400" dirty="0">
                <a:ea typeface="Calibri" panose="020F0502020204030204" pitchFamily="34" charset="0"/>
                <a:cs typeface="Times New Roman" panose="02020603050405020304" pitchFamily="18" charset="0"/>
              </a:rPr>
              <a:t>disciplinary procedures. This involves a number of </a:t>
            </a:r>
            <a:r>
              <a:rPr lang="en-GB" sz="1400" dirty="0" smtClean="0">
                <a:ea typeface="Calibri" panose="020F0502020204030204" pitchFamily="34" charset="0"/>
                <a:cs typeface="Times New Roman" panose="02020603050405020304" pitchFamily="18" charset="0"/>
              </a:rPr>
              <a:t>steps including: </a:t>
            </a:r>
            <a:endParaRPr lang="en-GB" sz="1400" dirty="0">
              <a:ea typeface="Calibri" panose="020F0502020204030204" pitchFamily="34" charset="0"/>
              <a:cs typeface="Times New Roman" panose="02020603050405020304" pitchFamily="18" charset="0"/>
            </a:endParaRPr>
          </a:p>
          <a:p>
            <a:r>
              <a:rPr lang="en-GB" sz="1200" dirty="0" smtClean="0">
                <a:ea typeface="Calibri" panose="020F0502020204030204" pitchFamily="34" charset="0"/>
                <a:cs typeface="Times New Roman" panose="02020603050405020304" pitchFamily="18" charset="0"/>
              </a:rPr>
              <a:t>An employer </a:t>
            </a:r>
            <a:r>
              <a:rPr lang="en-GB" sz="1200" dirty="0">
                <a:ea typeface="Calibri" panose="020F0502020204030204" pitchFamily="34" charset="0"/>
                <a:cs typeface="Times New Roman" panose="02020603050405020304" pitchFamily="18" charset="0"/>
              </a:rPr>
              <a:t>should carry </a:t>
            </a:r>
            <a:r>
              <a:rPr lang="en-GB" sz="1200" dirty="0" smtClean="0">
                <a:ea typeface="Calibri" panose="020F0502020204030204" pitchFamily="34" charset="0"/>
                <a:cs typeface="Times New Roman" panose="02020603050405020304" pitchFamily="18" charset="0"/>
              </a:rPr>
              <a:t>out </a:t>
            </a:r>
            <a:r>
              <a:rPr lang="en-GB" sz="1200" dirty="0">
                <a:ea typeface="Calibri" panose="020F0502020204030204" pitchFamily="34" charset="0"/>
                <a:cs typeface="Times New Roman" panose="02020603050405020304" pitchFamily="18" charset="0"/>
              </a:rPr>
              <a:t>any necessary investigations to establish the facts of the </a:t>
            </a:r>
            <a:r>
              <a:rPr lang="en-GB" sz="1200" dirty="0" smtClean="0">
                <a:ea typeface="Calibri" panose="020F0502020204030204" pitchFamily="34" charset="0"/>
                <a:cs typeface="Times New Roman" panose="02020603050405020304" pitchFamily="18" charset="0"/>
              </a:rPr>
              <a:t>case.</a:t>
            </a:r>
            <a:endParaRPr lang="en-GB" sz="1200" dirty="0">
              <a:ea typeface="Calibri" panose="020F0502020204030204" pitchFamily="34" charset="0"/>
              <a:cs typeface="Times New Roman" panose="02020603050405020304" pitchFamily="18" charset="0"/>
            </a:endParaRPr>
          </a:p>
          <a:p>
            <a:r>
              <a:rPr lang="en-GB" sz="1200" dirty="0" smtClean="0">
                <a:ea typeface="Calibri" panose="020F0502020204030204" pitchFamily="34" charset="0"/>
                <a:cs typeface="Times New Roman" panose="02020603050405020304" pitchFamily="18" charset="0"/>
              </a:rPr>
              <a:t>An employers </a:t>
            </a:r>
            <a:r>
              <a:rPr lang="en-GB" sz="1200" dirty="0">
                <a:ea typeface="Calibri" panose="020F0502020204030204" pitchFamily="34" charset="0"/>
                <a:cs typeface="Times New Roman" panose="02020603050405020304" pitchFamily="18" charset="0"/>
              </a:rPr>
              <a:t>should inform employees of the basis of the problem and give them an opportunity to review any evidence and to put their case in response before any decisions are made</a:t>
            </a:r>
            <a:r>
              <a:rPr lang="en-GB" sz="1200" dirty="0" smtClean="0">
                <a:ea typeface="Calibri" panose="020F0502020204030204" pitchFamily="34" charset="0"/>
                <a:cs typeface="Times New Roman" panose="02020603050405020304" pitchFamily="18" charset="0"/>
              </a:rPr>
              <a:t>.</a:t>
            </a:r>
            <a:endParaRPr lang="en-GB" sz="1200" dirty="0">
              <a:ea typeface="Calibri" panose="020F0502020204030204" pitchFamily="34" charset="0"/>
              <a:cs typeface="Times New Roman" panose="02020603050405020304" pitchFamily="18" charset="0"/>
            </a:endParaRPr>
          </a:p>
          <a:p>
            <a:r>
              <a:rPr lang="en-GB" sz="1200" dirty="0" smtClean="0">
                <a:ea typeface="Calibri" panose="020F0502020204030204" pitchFamily="34" charset="0"/>
                <a:cs typeface="Times New Roman" panose="02020603050405020304" pitchFamily="18" charset="0"/>
              </a:rPr>
              <a:t>Employees are entitled to be </a:t>
            </a:r>
            <a:r>
              <a:rPr lang="en-GB" sz="1200" dirty="0">
                <a:ea typeface="Calibri" panose="020F0502020204030204" pitchFamily="34" charset="0"/>
                <a:cs typeface="Times New Roman" panose="02020603050405020304" pitchFamily="18" charset="0"/>
              </a:rPr>
              <a:t>accompanied at any formal disciplinary </a:t>
            </a:r>
            <a:r>
              <a:rPr lang="en-GB" sz="1200" dirty="0" smtClean="0">
                <a:ea typeface="Calibri" panose="020F0502020204030204" pitchFamily="34" charset="0"/>
                <a:cs typeface="Times New Roman" panose="02020603050405020304" pitchFamily="18" charset="0"/>
              </a:rPr>
              <a:t>meeting.</a:t>
            </a:r>
            <a:endParaRPr lang="en-GB" sz="1200" dirty="0">
              <a:ea typeface="Calibri" panose="020F0502020204030204" pitchFamily="34" charset="0"/>
              <a:cs typeface="Times New Roman" panose="02020603050405020304" pitchFamily="18" charset="0"/>
            </a:endParaRPr>
          </a:p>
          <a:p>
            <a:r>
              <a:rPr lang="en-GB" sz="1200" dirty="0" smtClean="0">
                <a:ea typeface="Calibri" panose="020F0502020204030204" pitchFamily="34" charset="0"/>
                <a:cs typeface="Times New Roman" panose="02020603050405020304" pitchFamily="18" charset="0"/>
              </a:rPr>
              <a:t>Allow the employee </a:t>
            </a:r>
            <a:r>
              <a:rPr lang="en-GB" sz="1200" dirty="0">
                <a:ea typeface="Calibri" panose="020F0502020204030204" pitchFamily="34" charset="0"/>
                <a:cs typeface="Times New Roman" panose="02020603050405020304" pitchFamily="18" charset="0"/>
              </a:rPr>
              <a:t>the opportunity to appeal. </a:t>
            </a:r>
          </a:p>
          <a:p>
            <a:pPr marL="0" indent="0">
              <a:buNone/>
            </a:pPr>
            <a:r>
              <a:rPr lang="en-GB" sz="1400" dirty="0">
                <a:ea typeface="Calibri" panose="020F0502020204030204" pitchFamily="34" charset="0"/>
                <a:cs typeface="Times New Roman" panose="02020603050405020304" pitchFamily="18" charset="0"/>
              </a:rPr>
              <a:t>A failure to </a:t>
            </a:r>
            <a:r>
              <a:rPr lang="en-GB" sz="1400" dirty="0" smtClean="0">
                <a:ea typeface="Calibri" panose="020F0502020204030204" pitchFamily="34" charset="0"/>
                <a:cs typeface="Times New Roman" panose="02020603050405020304" pitchFamily="18" charset="0"/>
              </a:rPr>
              <a:t>comply with the Code may </a:t>
            </a:r>
            <a:r>
              <a:rPr lang="en-GB" sz="1400" dirty="0">
                <a:ea typeface="Calibri" panose="020F0502020204030204" pitchFamily="34" charset="0"/>
                <a:cs typeface="Times New Roman" panose="02020603050405020304" pitchFamily="18" charset="0"/>
              </a:rPr>
              <a:t>result in an </a:t>
            </a:r>
            <a:r>
              <a:rPr lang="en-GB" sz="1400" dirty="0" smtClean="0">
                <a:ea typeface="Calibri" panose="020F0502020204030204" pitchFamily="34" charset="0"/>
                <a:cs typeface="Times New Roman" panose="02020603050405020304" pitchFamily="18" charset="0"/>
              </a:rPr>
              <a:t>uplift of up </a:t>
            </a:r>
            <a:r>
              <a:rPr lang="en-GB" sz="1400" dirty="0">
                <a:ea typeface="Calibri" panose="020F0502020204030204" pitchFamily="34" charset="0"/>
                <a:cs typeface="Times New Roman" panose="02020603050405020304" pitchFamily="18" charset="0"/>
              </a:rPr>
              <a:t>to 25% </a:t>
            </a:r>
            <a:r>
              <a:rPr lang="en-GB" sz="1400" dirty="0" smtClean="0">
                <a:ea typeface="Calibri" panose="020F0502020204030204" pitchFamily="34" charset="0"/>
                <a:cs typeface="Times New Roman" panose="02020603050405020304" pitchFamily="18" charset="0"/>
              </a:rPr>
              <a:t>being made to any compensatory award.</a:t>
            </a:r>
            <a:endParaRPr lang="en-GB" sz="1400" dirty="0">
              <a:ea typeface="Calibri" panose="020F0502020204030204" pitchFamily="34" charset="0"/>
              <a:cs typeface="Times New Roman" panose="02020603050405020304" pitchFamily="18" charset="0"/>
            </a:endParaRPr>
          </a:p>
        </p:txBody>
      </p:sp>
      <p:sp>
        <p:nvSpPr>
          <p:cNvPr id="5" name="Rectangle 4"/>
          <p:cNvSpPr/>
          <p:nvPr/>
        </p:nvSpPr>
        <p:spPr>
          <a:xfrm>
            <a:off x="241200" y="587302"/>
            <a:ext cx="5692672" cy="369332"/>
          </a:xfrm>
          <a:prstGeom prst="rect">
            <a:avLst/>
          </a:prstGeom>
        </p:spPr>
        <p:txBody>
          <a:bodyPr wrap="square">
            <a:spAutoFit/>
          </a:bodyPr>
          <a:lstStyle/>
          <a:p>
            <a:r>
              <a:rPr lang="en-GB" spc="-50" dirty="0">
                <a:solidFill>
                  <a:schemeClr val="accent3"/>
                </a:solidFill>
                <a:latin typeface="+mj-lt"/>
              </a:rPr>
              <a:t>The right approach</a:t>
            </a:r>
          </a:p>
        </p:txBody>
      </p:sp>
    </p:spTree>
    <p:extLst>
      <p:ext uri="{BB962C8B-B14F-4D97-AF65-F5344CB8AC3E}">
        <p14:creationId xmlns:p14="http://schemas.microsoft.com/office/powerpoint/2010/main" val="4009043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781" y="738594"/>
            <a:ext cx="1701530" cy="3035737"/>
          </a:xfrm>
        </p:spPr>
        <p:txBody>
          <a:bodyPr/>
          <a:lstStyle/>
          <a:p>
            <a:pPr>
              <a:lnSpc>
                <a:spcPct val="107000"/>
              </a:lnSpc>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Case</a:t>
            </a: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Miss C Thorley v Mr C Donnelly t/a Acute Barbers and Cathays Barber Shop Ltd t/a Acute Barbers 1600112/2022</a:t>
            </a:r>
          </a:p>
        </p:txBody>
      </p:sp>
      <p:sp>
        <p:nvSpPr>
          <p:cNvPr id="5" name="Text Placeholder 4"/>
          <p:cNvSpPr>
            <a:spLocks noGrp="1"/>
          </p:cNvSpPr>
          <p:nvPr>
            <p:ph type="body" sz="quarter" idx="17"/>
          </p:nvPr>
        </p:nvSpPr>
        <p:spPr/>
        <p:txBody>
          <a:bodyPr/>
          <a:lstStyle/>
          <a:p>
            <a:pPr marL="0" indent="0">
              <a:buNone/>
            </a:pPr>
            <a:r>
              <a:rPr lang="en-GB" sz="1800" dirty="0" smtClean="0">
                <a:solidFill>
                  <a:schemeClr val="accent3"/>
                </a:solidFill>
              </a:rPr>
              <a:t>Background</a:t>
            </a:r>
          </a:p>
          <a:p>
            <a:pPr marL="0" indent="0">
              <a:buNone/>
            </a:pPr>
            <a:endParaRPr lang="en-GB" sz="1800" dirty="0">
              <a:solidFill>
                <a:schemeClr val="accent3"/>
              </a:solidFill>
            </a:endParaRPr>
          </a:p>
          <a:p>
            <a:r>
              <a:rPr lang="en-GB" sz="1400" dirty="0" smtClean="0"/>
              <a:t>An employee was dismissed for calling in sick.</a:t>
            </a:r>
          </a:p>
          <a:p>
            <a:endParaRPr lang="en-GB" sz="1400" dirty="0" smtClean="0"/>
          </a:p>
          <a:p>
            <a:r>
              <a:rPr lang="en-GB" sz="1400" dirty="0" smtClean="0"/>
              <a:t>The </a:t>
            </a:r>
            <a:r>
              <a:rPr lang="en-GB" sz="1400" dirty="0"/>
              <a:t>tribunal had to determine whether she had been fairly </a:t>
            </a:r>
            <a:r>
              <a:rPr lang="en-GB" sz="1400" dirty="0" smtClean="0"/>
              <a:t>dismissed taking into account the facts and the procedure followed by the employer. </a:t>
            </a:r>
            <a:endParaRPr lang="en-GB" sz="1400" dirty="0">
              <a:ea typeface="Calibri" panose="020F0502020204030204" pitchFamily="34" charset="0"/>
              <a:cs typeface="Times New Roman" panose="02020603050405020304" pitchFamily="18" charset="0"/>
            </a:endParaRPr>
          </a:p>
          <a:p>
            <a:pPr marL="0" indent="0">
              <a:buNone/>
            </a:pPr>
            <a:endParaRPr lang="en-GB" sz="1400" dirty="0"/>
          </a:p>
          <a:p>
            <a:pPr marL="0" indent="0">
              <a:buNone/>
            </a:pPr>
            <a:endParaRPr lang="en-GB" sz="1400" dirty="0"/>
          </a:p>
        </p:txBody>
      </p:sp>
      <p:pic>
        <p:nvPicPr>
          <p:cNvPr id="4" name="Picture 3"/>
          <p:cNvPicPr>
            <a:picLocks noChangeAspect="1"/>
          </p:cNvPicPr>
          <p:nvPr/>
        </p:nvPicPr>
        <p:blipFill>
          <a:blip r:embed="rId2"/>
          <a:stretch>
            <a:fillRect/>
          </a:stretch>
        </p:blipFill>
        <p:spPr>
          <a:xfrm>
            <a:off x="2189417" y="3055578"/>
            <a:ext cx="1880848" cy="1437505"/>
          </a:xfrm>
          <a:prstGeom prst="rect">
            <a:avLst/>
          </a:prstGeom>
        </p:spPr>
      </p:pic>
    </p:spTree>
    <p:extLst>
      <p:ext uri="{BB962C8B-B14F-4D97-AF65-F5344CB8AC3E}">
        <p14:creationId xmlns:p14="http://schemas.microsoft.com/office/powerpoint/2010/main" val="422583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pPr>
              <a:lnSpc>
                <a:spcPct val="107000"/>
              </a:lnSpc>
              <a:spcBef>
                <a:spcPts val="1200"/>
              </a:spcBef>
            </a:pPr>
            <a:r>
              <a:rPr lang="en-GB" sz="1400" dirty="0">
                <a:ea typeface="Calibri" panose="020F0502020204030204" pitchFamily="34" charset="0"/>
                <a:cs typeface="Times New Roman" panose="02020603050405020304" pitchFamily="18" charset="0"/>
              </a:rPr>
              <a:t>The claimant began working for her employer in 2018 and initially she got on well with the owner. However their relationship became strained due to the c</a:t>
            </a:r>
            <a:r>
              <a:rPr lang="en-GB" sz="1400" dirty="0" smtClean="0">
                <a:ea typeface="Calibri" panose="020F0502020204030204" pitchFamily="34" charset="0"/>
                <a:cs typeface="Times New Roman" panose="02020603050405020304" pitchFamily="18" charset="0"/>
              </a:rPr>
              <a:t>laimant’s </a:t>
            </a:r>
            <a:r>
              <a:rPr lang="en-GB" sz="1400" dirty="0">
                <a:ea typeface="Calibri" panose="020F0502020204030204" pitchFamily="34" charset="0"/>
                <a:cs typeface="Times New Roman" panose="02020603050405020304" pitchFamily="18" charset="0"/>
              </a:rPr>
              <a:t>sickness absence, with her sick days mainly falling on Mondays. </a:t>
            </a:r>
          </a:p>
          <a:p>
            <a:pPr>
              <a:lnSpc>
                <a:spcPct val="107000"/>
              </a:lnSpc>
              <a:spcBef>
                <a:spcPts val="1200"/>
              </a:spcBef>
            </a:pPr>
            <a:r>
              <a:rPr lang="en-GB" sz="1400" dirty="0">
                <a:ea typeface="Calibri" panose="020F0502020204030204" pitchFamily="34" charset="0"/>
                <a:cs typeface="Times New Roman" panose="02020603050405020304" pitchFamily="18" charset="0"/>
              </a:rPr>
              <a:t>On the last weekend of October 2021, the claimant arranged a house party. The owner’s words when she left work on Friday were </a:t>
            </a:r>
            <a:r>
              <a:rPr lang="en-GB" sz="1400" dirty="0" smtClean="0">
                <a:ea typeface="Calibri" panose="020F0502020204030204" pitchFamily="34" charset="0"/>
                <a:cs typeface="Times New Roman" panose="02020603050405020304" pitchFamily="18" charset="0"/>
              </a:rPr>
              <a:t>“don’t </a:t>
            </a:r>
            <a:r>
              <a:rPr lang="en-GB" sz="1400" dirty="0">
                <a:ea typeface="Calibri" panose="020F0502020204030204" pitchFamily="34" charset="0"/>
                <a:cs typeface="Times New Roman" panose="02020603050405020304" pitchFamily="18" charset="0"/>
              </a:rPr>
              <a:t>let me down on Monday</a:t>
            </a:r>
            <a:r>
              <a:rPr lang="en-GB" sz="1400" dirty="0" smtClean="0">
                <a:ea typeface="Calibri" panose="020F0502020204030204" pitchFamily="34" charset="0"/>
                <a:cs typeface="Times New Roman" panose="02020603050405020304" pitchFamily="18" charset="0"/>
              </a:rPr>
              <a:t>”.</a:t>
            </a:r>
            <a:endParaRPr lang="en-GB" sz="1400" dirty="0">
              <a:ea typeface="Calibri" panose="020F0502020204030204" pitchFamily="34" charset="0"/>
              <a:cs typeface="Times New Roman" panose="02020603050405020304" pitchFamily="18" charset="0"/>
            </a:endParaRPr>
          </a:p>
          <a:p>
            <a:pPr>
              <a:lnSpc>
                <a:spcPct val="107000"/>
              </a:lnSpc>
              <a:spcBef>
                <a:spcPts val="1200"/>
              </a:spcBef>
            </a:pPr>
            <a:r>
              <a:rPr lang="en-GB" sz="1400" dirty="0">
                <a:ea typeface="Calibri" panose="020F0502020204030204" pitchFamily="34" charset="0"/>
                <a:cs typeface="Times New Roman" panose="02020603050405020304" pitchFamily="18" charset="0"/>
              </a:rPr>
              <a:t>However on that Monday morning, the claimant sent a text saying “ I know you’re going to be mad but I can’t work. I was a mess yesterday and I’ve woke up this morning and was sick straight away”. The owner replied with “I’m not having this. I’m letting you go”. </a:t>
            </a:r>
          </a:p>
          <a:p>
            <a:pPr>
              <a:lnSpc>
                <a:spcPct val="107000"/>
              </a:lnSpc>
              <a:spcBef>
                <a:spcPts val="1200"/>
              </a:spcBef>
            </a:pPr>
            <a:r>
              <a:rPr lang="en-GB" sz="1400" dirty="0">
                <a:ea typeface="Calibri" panose="020F0502020204030204" pitchFamily="34" charset="0"/>
                <a:cs typeface="Times New Roman" panose="02020603050405020304" pitchFamily="18" charset="0"/>
              </a:rPr>
              <a:t>The </a:t>
            </a:r>
            <a:r>
              <a:rPr lang="en-GB" sz="1400" dirty="0" smtClean="0">
                <a:ea typeface="Calibri" panose="020F0502020204030204" pitchFamily="34" charset="0"/>
                <a:cs typeface="Times New Roman" panose="02020603050405020304" pitchFamily="18" charset="0"/>
              </a:rPr>
              <a:t>claimant </a:t>
            </a:r>
            <a:r>
              <a:rPr lang="en-GB" sz="1400" dirty="0">
                <a:ea typeface="Calibri" panose="020F0502020204030204" pitchFamily="34" charset="0"/>
                <a:cs typeface="Times New Roman" panose="02020603050405020304" pitchFamily="18" charset="0"/>
              </a:rPr>
              <a:t>protested and in response the owner said </a:t>
            </a:r>
            <a:r>
              <a:rPr lang="en-GB" sz="1400" dirty="0" smtClean="0">
                <a:ea typeface="Calibri" panose="020F0502020204030204" pitchFamily="34" charset="0"/>
                <a:cs typeface="Times New Roman" panose="02020603050405020304" pitchFamily="18" charset="0"/>
              </a:rPr>
              <a:t>“after </a:t>
            </a:r>
            <a:r>
              <a:rPr lang="en-GB" sz="1400" dirty="0">
                <a:ea typeface="Calibri" panose="020F0502020204030204" pitchFamily="34" charset="0"/>
                <a:cs typeface="Times New Roman" panose="02020603050405020304" pitchFamily="18" charset="0"/>
              </a:rPr>
              <a:t>four years of phoning in sick on Mondays because you have had a good weekend, I can do what I like, trust me”. </a:t>
            </a:r>
          </a:p>
        </p:txBody>
      </p:sp>
      <p:sp>
        <p:nvSpPr>
          <p:cNvPr id="2" name="Text Placeholder 1">
            <a:extLst>
              <a:ext uri="{FF2B5EF4-FFF2-40B4-BE49-F238E27FC236}">
                <a16:creationId xmlns:a16="http://schemas.microsoft.com/office/drawing/2014/main" id="{72B9941D-DAD7-411F-9991-26288A6D34B3}"/>
              </a:ext>
            </a:extLst>
          </p:cNvPr>
          <p:cNvSpPr>
            <a:spLocks noGrp="1"/>
          </p:cNvSpPr>
          <p:nvPr>
            <p:ph type="body" sz="quarter" idx="10"/>
          </p:nvPr>
        </p:nvSpPr>
        <p:spPr/>
        <p:txBody>
          <a:bodyPr/>
          <a:lstStyle/>
          <a:p>
            <a:pPr marL="0">
              <a:lnSpc>
                <a:spcPct val="107000"/>
              </a:lnSpc>
              <a:spcAft>
                <a:spcPts val="600"/>
              </a:spcAft>
            </a:pPr>
            <a:r>
              <a:rPr lang="en-GB" sz="1800" dirty="0">
                <a:solidFill>
                  <a:schemeClr val="accent3"/>
                </a:solidFill>
                <a:latin typeface="+mj-lt"/>
                <a:cs typeface="+mn-cs"/>
              </a:rPr>
              <a:t>Facts of the case (Miss C Thorley v Mr C Donnelly t/a Acute Barbers and Cathays Barber Shop Ltd t/a Acute Barbers </a:t>
            </a:r>
            <a:r>
              <a:rPr lang="en-GB" sz="1800" dirty="0" smtClean="0">
                <a:solidFill>
                  <a:schemeClr val="accent3"/>
                </a:solidFill>
                <a:latin typeface="+mj-lt"/>
                <a:cs typeface="+mn-cs"/>
              </a:rPr>
              <a:t>1600112/2022)</a:t>
            </a:r>
            <a:endParaRPr lang="en-GB" sz="1800" dirty="0">
              <a:solidFill>
                <a:schemeClr val="accent3"/>
              </a:solidFill>
              <a:latin typeface="+mj-lt"/>
              <a:cs typeface="+mn-cs"/>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92684" y="3734138"/>
            <a:ext cx="1992762" cy="1409362"/>
          </a:xfrm>
          <a:prstGeom prst="rect">
            <a:avLst/>
          </a:prstGeom>
        </p:spPr>
      </p:pic>
    </p:spTree>
    <p:extLst>
      <p:ext uri="{BB962C8B-B14F-4D97-AF65-F5344CB8AC3E}">
        <p14:creationId xmlns:p14="http://schemas.microsoft.com/office/powerpoint/2010/main" val="2903083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07270" y="914234"/>
            <a:ext cx="7743217" cy="3433783"/>
          </a:xfrm>
        </p:spPr>
        <p:txBody>
          <a:bodyPr/>
          <a:lstStyle/>
          <a:p>
            <a:pPr marL="0" algn="l">
              <a:lnSpc>
                <a:spcPct val="107000"/>
              </a:lnSpc>
              <a:spcAft>
                <a:spcPts val="800"/>
              </a:spcAft>
            </a:pPr>
            <a:r>
              <a:rPr lang="en-GB" sz="1800" spc="0" dirty="0" smtClean="0">
                <a:latin typeface="+mj-lt"/>
                <a:ea typeface="Calibri" panose="020F0502020204030204" pitchFamily="34" charset="0"/>
                <a:cs typeface="Times New Roman" panose="02020603050405020304" pitchFamily="18" charset="0"/>
              </a:rPr>
              <a:t>Outcome</a:t>
            </a:r>
          </a:p>
          <a:p>
            <a:pPr marL="0" algn="l">
              <a:lnSpc>
                <a:spcPct val="107000"/>
              </a:lnSpc>
              <a:spcAft>
                <a:spcPts val="800"/>
              </a:spcAft>
            </a:pPr>
            <a:r>
              <a:rPr lang="en-GB" sz="1400" spc="0" dirty="0">
                <a:latin typeface="+mj-lt"/>
                <a:ea typeface="Calibri" panose="020F0502020204030204" pitchFamily="34" charset="0"/>
                <a:cs typeface="Times New Roman" panose="02020603050405020304" pitchFamily="18" charset="0"/>
              </a:rPr>
              <a:t>The tribunal concluded that the claimant had endometriosis at the time she was dismissed and upheld her claim for unfair dismissal as the employer had acted unreasonably by:</a:t>
            </a:r>
          </a:p>
          <a:p>
            <a:pPr marL="57150" indent="-285750" algn="l">
              <a:lnSpc>
                <a:spcPct val="107000"/>
              </a:lnSpc>
              <a:spcAft>
                <a:spcPts val="800"/>
              </a:spcAft>
              <a:buFont typeface="Wingdings" panose="05000000000000000000" pitchFamily="2" charset="2"/>
              <a:buChar char="§"/>
            </a:pPr>
            <a:r>
              <a:rPr lang="en-GB" sz="1400" spc="0" dirty="0" smtClean="0">
                <a:latin typeface="+mj-lt"/>
                <a:ea typeface="Calibri" panose="020F0502020204030204" pitchFamily="34" charset="0"/>
                <a:cs typeface="Times New Roman" panose="02020603050405020304" pitchFamily="18" charset="0"/>
              </a:rPr>
              <a:t>Not </a:t>
            </a:r>
            <a:r>
              <a:rPr lang="en-GB" sz="1400" spc="0" dirty="0">
                <a:latin typeface="+mj-lt"/>
                <a:ea typeface="Calibri" panose="020F0502020204030204" pitchFamily="34" charset="0"/>
                <a:cs typeface="Times New Roman" panose="02020603050405020304" pitchFamily="18" charset="0"/>
              </a:rPr>
              <a:t>previously discussing her attendance record with </a:t>
            </a:r>
            <a:r>
              <a:rPr lang="en-GB" sz="1400" spc="0" dirty="0" smtClean="0">
                <a:latin typeface="+mj-lt"/>
                <a:ea typeface="Calibri" panose="020F0502020204030204" pitchFamily="34" charset="0"/>
                <a:cs typeface="Times New Roman" panose="02020603050405020304" pitchFamily="18" charset="0"/>
              </a:rPr>
              <a:t>her </a:t>
            </a:r>
          </a:p>
          <a:p>
            <a:pPr marL="57150" indent="-285750" algn="l">
              <a:lnSpc>
                <a:spcPct val="107000"/>
              </a:lnSpc>
              <a:spcAft>
                <a:spcPts val="800"/>
              </a:spcAft>
              <a:buFont typeface="Wingdings" panose="05000000000000000000" pitchFamily="2" charset="2"/>
              <a:buChar char="§"/>
            </a:pPr>
            <a:r>
              <a:rPr lang="en-GB" sz="1400" spc="0" dirty="0" smtClean="0">
                <a:latin typeface="+mj-lt"/>
                <a:ea typeface="Calibri" panose="020F0502020204030204" pitchFamily="34" charset="0"/>
                <a:cs typeface="Times New Roman" panose="02020603050405020304" pitchFamily="18" charset="0"/>
              </a:rPr>
              <a:t>Not </a:t>
            </a:r>
            <a:r>
              <a:rPr lang="en-GB" sz="1400" spc="0" dirty="0">
                <a:latin typeface="+mj-lt"/>
                <a:ea typeface="Calibri" panose="020F0502020204030204" pitchFamily="34" charset="0"/>
                <a:cs typeface="Times New Roman" panose="02020603050405020304" pitchFamily="18" charset="0"/>
              </a:rPr>
              <a:t>issuing her with a formal warning about her attendance record</a:t>
            </a:r>
          </a:p>
          <a:p>
            <a:pPr marL="57150" indent="-285750" algn="l">
              <a:lnSpc>
                <a:spcPct val="107000"/>
              </a:lnSpc>
              <a:spcAft>
                <a:spcPts val="800"/>
              </a:spcAft>
              <a:buFont typeface="Wingdings" panose="05000000000000000000" pitchFamily="2" charset="2"/>
              <a:buChar char="§"/>
            </a:pPr>
            <a:r>
              <a:rPr lang="en-GB" sz="1400" spc="0" dirty="0" smtClean="0">
                <a:latin typeface="+mj-lt"/>
                <a:ea typeface="Calibri" panose="020F0502020204030204" pitchFamily="34" charset="0"/>
                <a:cs typeface="Times New Roman" panose="02020603050405020304" pitchFamily="18" charset="0"/>
              </a:rPr>
              <a:t>Not carrying </a:t>
            </a:r>
            <a:r>
              <a:rPr lang="en-GB" sz="1400" spc="0" dirty="0">
                <a:latin typeface="+mj-lt"/>
                <a:ea typeface="Calibri" panose="020F0502020204030204" pitchFamily="34" charset="0"/>
                <a:cs typeface="Times New Roman" panose="02020603050405020304" pitchFamily="18" charset="0"/>
              </a:rPr>
              <a:t>out a fair and reasonable investigation and disciplinary </a:t>
            </a:r>
            <a:r>
              <a:rPr lang="en-GB" sz="1400" spc="0" dirty="0" smtClean="0">
                <a:latin typeface="+mj-lt"/>
                <a:ea typeface="Calibri" panose="020F0502020204030204" pitchFamily="34" charset="0"/>
                <a:cs typeface="Times New Roman" panose="02020603050405020304" pitchFamily="18" charset="0"/>
              </a:rPr>
              <a:t>procedure in relation to this incident</a:t>
            </a:r>
          </a:p>
          <a:p>
            <a:pPr marL="57150" indent="-285750" algn="l">
              <a:lnSpc>
                <a:spcPct val="107000"/>
              </a:lnSpc>
              <a:spcAft>
                <a:spcPts val="800"/>
              </a:spcAft>
              <a:buFont typeface="Wingdings" panose="05000000000000000000" pitchFamily="2" charset="2"/>
              <a:buChar char="§"/>
            </a:pPr>
            <a:r>
              <a:rPr lang="en-GB" sz="1400" spc="0" dirty="0" smtClean="0">
                <a:latin typeface="+mj-lt"/>
                <a:ea typeface="Calibri" panose="020F0502020204030204" pitchFamily="34" charset="0"/>
                <a:cs typeface="Times New Roman" panose="02020603050405020304" pitchFamily="18" charset="0"/>
              </a:rPr>
              <a:t>Not giving </a:t>
            </a:r>
            <a:r>
              <a:rPr lang="en-GB" sz="1400" spc="0" dirty="0">
                <a:latin typeface="+mj-lt"/>
                <a:ea typeface="Calibri" panose="020F0502020204030204" pitchFamily="34" charset="0"/>
                <a:cs typeface="Times New Roman" panose="02020603050405020304" pitchFamily="18" charset="0"/>
              </a:rPr>
              <a:t>her the opportunity to provide an explanation before she was </a:t>
            </a:r>
            <a:r>
              <a:rPr lang="en-GB" sz="1400" spc="0" dirty="0" smtClean="0">
                <a:latin typeface="+mj-lt"/>
                <a:ea typeface="Calibri" panose="020F0502020204030204" pitchFamily="34" charset="0"/>
                <a:cs typeface="Times New Roman" panose="02020603050405020304" pitchFamily="18" charset="0"/>
              </a:rPr>
              <a:t>dismissed</a:t>
            </a:r>
          </a:p>
          <a:p>
            <a:pPr marL="57150" indent="-285750" algn="l">
              <a:lnSpc>
                <a:spcPct val="107000"/>
              </a:lnSpc>
              <a:spcAft>
                <a:spcPts val="800"/>
              </a:spcAft>
              <a:buFont typeface="Wingdings" panose="05000000000000000000" pitchFamily="2" charset="2"/>
              <a:buChar char="§"/>
            </a:pPr>
            <a:r>
              <a:rPr lang="en-GB" sz="1400" spc="0" dirty="0" smtClean="0">
                <a:latin typeface="+mj-lt"/>
                <a:ea typeface="Calibri" panose="020F0502020204030204" pitchFamily="34" charset="0"/>
                <a:cs typeface="Times New Roman" panose="02020603050405020304" pitchFamily="18" charset="0"/>
              </a:rPr>
              <a:t>Dismissing by text. </a:t>
            </a:r>
            <a:endParaRPr lang="en-GB" sz="1400" spc="0" dirty="0">
              <a:latin typeface="+mj-lt"/>
              <a:ea typeface="Calibri" panose="020F0502020204030204" pitchFamily="34" charset="0"/>
              <a:cs typeface="Times New Roman" panose="02020603050405020304" pitchFamily="18" charset="0"/>
            </a:endParaRPr>
          </a:p>
          <a:p>
            <a:pPr marL="0" indent="0" algn="l">
              <a:lnSpc>
                <a:spcPct val="107000"/>
              </a:lnSpc>
              <a:spcAft>
                <a:spcPts val="800"/>
              </a:spcAft>
            </a:pPr>
            <a:endParaRPr lang="en-GB" sz="1400" spc="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218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901189"/>
          </a:xfrm>
        </p:spPr>
        <p:txBody>
          <a:bodyPr/>
          <a:lstStyle/>
          <a:p>
            <a:r>
              <a:rPr lang="en-GB" sz="1800" b="1" dirty="0" smtClean="0"/>
              <a:t>Points to note</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95707" y="1055477"/>
            <a:ext cx="5583657" cy="3429265"/>
          </a:xfrm>
        </p:spPr>
        <p:txBody>
          <a:bodyPr/>
          <a:lstStyle/>
          <a:p>
            <a:pPr marL="0" indent="0">
              <a:buNone/>
            </a:pPr>
            <a:r>
              <a:rPr lang="en-GB" sz="1400" dirty="0">
                <a:ea typeface="Calibri" panose="020F0502020204030204" pitchFamily="34" charset="0"/>
                <a:cs typeface="Times New Roman" panose="02020603050405020304" pitchFamily="18" charset="0"/>
              </a:rPr>
              <a:t>In any situation it would be wrong to make </a:t>
            </a:r>
            <a:r>
              <a:rPr lang="en-GB" sz="1400" dirty="0" smtClean="0">
                <a:ea typeface="Calibri" panose="020F0502020204030204" pitchFamily="34" charset="0"/>
                <a:cs typeface="Times New Roman" panose="02020603050405020304" pitchFamily="18" charset="0"/>
              </a:rPr>
              <a:t>assumptions without first following a fair process.</a:t>
            </a:r>
          </a:p>
          <a:p>
            <a:pPr marL="0" indent="0">
              <a:buNone/>
            </a:pPr>
            <a:r>
              <a:rPr lang="en-GB" sz="1400" dirty="0" smtClean="0">
                <a:ea typeface="Calibri" panose="020F0502020204030204" pitchFamily="34" charset="0"/>
                <a:cs typeface="Times New Roman" panose="02020603050405020304" pitchFamily="18" charset="0"/>
              </a:rPr>
              <a:t>For example in this case repeated </a:t>
            </a:r>
            <a:r>
              <a:rPr lang="en-GB" sz="1400" dirty="0">
                <a:ea typeface="Calibri" panose="020F0502020204030204" pitchFamily="34" charset="0"/>
                <a:cs typeface="Times New Roman" panose="02020603050405020304" pitchFamily="18" charset="0"/>
              </a:rPr>
              <a:t>sickness absence that has a clear pattern, such as always </a:t>
            </a:r>
            <a:r>
              <a:rPr lang="en-GB" sz="1400" dirty="0" smtClean="0">
                <a:ea typeface="Calibri" panose="020F0502020204030204" pitchFamily="34" charset="0"/>
                <a:cs typeface="Times New Roman" panose="02020603050405020304" pitchFamily="18" charset="0"/>
              </a:rPr>
              <a:t>falling </a:t>
            </a:r>
            <a:r>
              <a:rPr lang="en-GB" sz="1400" dirty="0">
                <a:ea typeface="Calibri" panose="020F0502020204030204" pitchFamily="34" charset="0"/>
                <a:cs typeface="Times New Roman" panose="02020603050405020304" pitchFamily="18" charset="0"/>
              </a:rPr>
              <a:t>on Mondays, </a:t>
            </a:r>
            <a:r>
              <a:rPr lang="en-GB" sz="1400" dirty="0" smtClean="0">
                <a:ea typeface="Calibri" panose="020F0502020204030204" pitchFamily="34" charset="0"/>
                <a:cs typeface="Times New Roman" panose="02020603050405020304" pitchFamily="18" charset="0"/>
              </a:rPr>
              <a:t>could potentially have been </a:t>
            </a:r>
            <a:r>
              <a:rPr lang="en-GB" sz="1400" dirty="0">
                <a:ea typeface="Calibri" panose="020F0502020204030204" pitchFamily="34" charset="0"/>
                <a:cs typeface="Times New Roman" panose="02020603050405020304" pitchFamily="18" charset="0"/>
              </a:rPr>
              <a:t>grounds for </a:t>
            </a:r>
            <a:r>
              <a:rPr lang="en-GB" sz="1400" dirty="0" smtClean="0">
                <a:ea typeface="Calibri" panose="020F0502020204030204" pitchFamily="34" charset="0"/>
                <a:cs typeface="Times New Roman" panose="02020603050405020304" pitchFamily="18" charset="0"/>
              </a:rPr>
              <a:t>dismissal, but to automatically </a:t>
            </a:r>
            <a:r>
              <a:rPr lang="en-GB" sz="1400" dirty="0">
                <a:ea typeface="Calibri" panose="020F0502020204030204" pitchFamily="34" charset="0"/>
                <a:cs typeface="Times New Roman" panose="02020603050405020304" pitchFamily="18" charset="0"/>
              </a:rPr>
              <a:t>assume that the sickness absence is </a:t>
            </a:r>
            <a:r>
              <a:rPr lang="en-GB" sz="1400" dirty="0" smtClean="0">
                <a:ea typeface="Calibri" panose="020F0502020204030204" pitchFamily="34" charset="0"/>
                <a:cs typeface="Times New Roman" panose="02020603050405020304" pitchFamily="18" charset="0"/>
              </a:rPr>
              <a:t>fraudulent without following any process, means that the employee is denied an opportunity to put forward a valid explanation. </a:t>
            </a:r>
          </a:p>
          <a:p>
            <a:pPr marL="0" indent="0">
              <a:buNone/>
            </a:pPr>
            <a:r>
              <a:rPr lang="en-GB" sz="1400" dirty="0" smtClean="0">
                <a:ea typeface="Calibri" panose="020F0502020204030204" pitchFamily="34" charset="0"/>
                <a:cs typeface="Times New Roman" panose="02020603050405020304" pitchFamily="18" charset="0"/>
              </a:rPr>
              <a:t>In all cases you should follow a fair process including: </a:t>
            </a:r>
          </a:p>
          <a:p>
            <a:r>
              <a:rPr lang="en-GB" sz="1200" dirty="0" smtClean="0">
                <a:ea typeface="Calibri" panose="020F0502020204030204" pitchFamily="34" charset="0"/>
                <a:cs typeface="Times New Roman" panose="02020603050405020304" pitchFamily="18" charset="0"/>
              </a:rPr>
              <a:t>Properly investigating and presenting the findings to the employee</a:t>
            </a:r>
          </a:p>
          <a:p>
            <a:r>
              <a:rPr lang="en-GB" sz="1200" dirty="0" smtClean="0">
                <a:ea typeface="Calibri" panose="020F0502020204030204" pitchFamily="34" charset="0"/>
                <a:cs typeface="Times New Roman" panose="02020603050405020304" pitchFamily="18" charset="0"/>
              </a:rPr>
              <a:t>Allowing the employee an opportunity to provide an explanation </a:t>
            </a:r>
          </a:p>
          <a:p>
            <a:r>
              <a:rPr lang="en-GB" sz="1200" dirty="0" smtClean="0">
                <a:ea typeface="Calibri" panose="020F0502020204030204" pitchFamily="34" charset="0"/>
                <a:cs typeface="Times New Roman" panose="02020603050405020304" pitchFamily="18" charset="0"/>
              </a:rPr>
              <a:t>Managing the employee with appropriate warnings </a:t>
            </a:r>
          </a:p>
          <a:p>
            <a:r>
              <a:rPr lang="en-GB" sz="1200" dirty="0" smtClean="0">
                <a:ea typeface="Calibri" panose="020F0502020204030204" pitchFamily="34" charset="0"/>
                <a:cs typeface="Times New Roman" panose="02020603050405020304" pitchFamily="18" charset="0"/>
              </a:rPr>
              <a:t>Where relevant, giving the employee an opportunity to improve</a:t>
            </a:r>
          </a:p>
          <a:p>
            <a:pPr marL="0" indent="0">
              <a:buNone/>
            </a:pPr>
            <a:r>
              <a:rPr lang="en-GB" sz="1400" dirty="0" smtClean="0">
                <a:ea typeface="Calibri" panose="020F0502020204030204" pitchFamily="34" charset="0"/>
                <a:cs typeface="Times New Roman" panose="02020603050405020304" pitchFamily="18" charset="0"/>
              </a:rPr>
              <a:t> Otherwise an employer risks an </a:t>
            </a:r>
            <a:r>
              <a:rPr lang="en-GB" sz="1400" dirty="0">
                <a:ea typeface="Calibri" panose="020F0502020204030204" pitchFamily="34" charset="0"/>
                <a:cs typeface="Times New Roman" panose="02020603050405020304" pitchFamily="18" charset="0"/>
              </a:rPr>
              <a:t>unfair dismissal claim. </a:t>
            </a:r>
          </a:p>
        </p:txBody>
      </p:sp>
      <p:sp>
        <p:nvSpPr>
          <p:cNvPr id="5" name="Rectangle 4"/>
          <p:cNvSpPr/>
          <p:nvPr/>
        </p:nvSpPr>
        <p:spPr>
          <a:xfrm>
            <a:off x="241200" y="587302"/>
            <a:ext cx="5692672" cy="369332"/>
          </a:xfrm>
          <a:prstGeom prst="rect">
            <a:avLst/>
          </a:prstGeom>
        </p:spPr>
        <p:txBody>
          <a:bodyPr wrap="square">
            <a:spAutoFit/>
          </a:bodyPr>
          <a:lstStyle/>
          <a:p>
            <a:r>
              <a:rPr lang="en-GB" spc="-50" dirty="0" smtClean="0">
                <a:solidFill>
                  <a:schemeClr val="accent3"/>
                </a:solidFill>
                <a:latin typeface="+mj-lt"/>
              </a:rPr>
              <a:t>Recommendations</a:t>
            </a:r>
            <a:endParaRPr lang="en-GB" spc="-50" dirty="0">
              <a:solidFill>
                <a:schemeClr val="accent3"/>
              </a:solidFill>
              <a:latin typeface="+mj-lt"/>
            </a:endParaRPr>
          </a:p>
        </p:txBody>
      </p:sp>
    </p:spTree>
    <p:extLst>
      <p:ext uri="{BB962C8B-B14F-4D97-AF65-F5344CB8AC3E}">
        <p14:creationId xmlns:p14="http://schemas.microsoft.com/office/powerpoint/2010/main" val="2011973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2848077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April 2023 </a:t>
            </a:r>
            <a:endParaRPr lang="en-GB" dirty="0"/>
          </a:p>
        </p:txBody>
      </p:sp>
      <p:sp>
        <p:nvSpPr>
          <p:cNvPr id="6" name="Text Placeholder 5"/>
          <p:cNvSpPr>
            <a:spLocks noGrp="1"/>
          </p:cNvSpPr>
          <p:nvPr>
            <p:ph type="body" sz="quarter" idx="11"/>
          </p:nvPr>
        </p:nvSpPr>
        <p:spPr/>
        <p:txBody>
          <a:bodyPr/>
          <a:lstStyle/>
          <a:p>
            <a:r>
              <a:rPr lang="en-GB" dirty="0" smtClean="0"/>
              <a:t>What has gone up?</a:t>
            </a:r>
            <a:endParaRPr lang="en-GB" dirty="0"/>
          </a:p>
        </p:txBody>
      </p:sp>
      <p:sp>
        <p:nvSpPr>
          <p:cNvPr id="7" name="Text Placeholder 6"/>
          <p:cNvSpPr>
            <a:spLocks noGrp="1"/>
          </p:cNvSpPr>
          <p:nvPr>
            <p:ph type="body" sz="quarter" idx="17"/>
          </p:nvPr>
        </p:nvSpPr>
        <p:spPr/>
        <p:txBody>
          <a:bodyPr/>
          <a:lstStyle/>
          <a:p>
            <a:endParaRPr lang="en-GB" dirty="0" smtClean="0"/>
          </a:p>
          <a:p>
            <a:endParaRPr lang="en-GB" dirty="0" smtClean="0"/>
          </a:p>
          <a:p>
            <a:endParaRPr lang="en-GB" dirty="0"/>
          </a:p>
          <a:p>
            <a:r>
              <a:rPr lang="en-GB" sz="1400" dirty="0" smtClean="0"/>
              <a:t>NMW, SMP, SPP SSP rates</a:t>
            </a:r>
          </a:p>
          <a:p>
            <a:r>
              <a:rPr lang="en-GB" sz="1400" dirty="0" smtClean="0"/>
              <a:t>Statutory redundancy weekly cap (impact on basic award)</a:t>
            </a:r>
          </a:p>
          <a:p>
            <a:r>
              <a:rPr lang="en-GB" sz="1400" dirty="0" smtClean="0"/>
              <a:t>Compensatory award</a:t>
            </a:r>
          </a:p>
          <a:p>
            <a:r>
              <a:rPr lang="en-GB" sz="1400" dirty="0" smtClean="0"/>
              <a:t>Vento bands</a:t>
            </a:r>
            <a:endParaRPr lang="en-GB" sz="1400" dirty="0"/>
          </a:p>
        </p:txBody>
      </p:sp>
      <p:pic>
        <p:nvPicPr>
          <p:cNvPr id="2" name="Picture 1"/>
          <p:cNvPicPr>
            <a:picLocks noChangeAspect="1"/>
          </p:cNvPicPr>
          <p:nvPr/>
        </p:nvPicPr>
        <p:blipFill>
          <a:blip r:embed="rId2"/>
          <a:stretch>
            <a:fillRect/>
          </a:stretch>
        </p:blipFill>
        <p:spPr>
          <a:xfrm>
            <a:off x="5679785" y="2814272"/>
            <a:ext cx="917228" cy="1313426"/>
          </a:xfrm>
          <a:prstGeom prst="rect">
            <a:avLst/>
          </a:prstGeom>
        </p:spPr>
      </p:pic>
    </p:spTree>
    <p:extLst>
      <p:ext uri="{BB962C8B-B14F-4D97-AF65-F5344CB8AC3E}">
        <p14:creationId xmlns:p14="http://schemas.microsoft.com/office/powerpoint/2010/main" val="3425186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70FB3-544D-4B95-85B5-7B23C1595B21}"/>
              </a:ext>
            </a:extLst>
          </p:cNvPr>
          <p:cNvSpPr>
            <a:spLocks noGrp="1"/>
          </p:cNvSpPr>
          <p:nvPr>
            <p:ph type="body" sz="quarter" idx="15"/>
          </p:nvPr>
        </p:nvSpPr>
        <p:spPr>
          <a:xfrm>
            <a:off x="738144" y="765721"/>
            <a:ext cx="1775534" cy="1358673"/>
          </a:xfrm>
        </p:spPr>
        <p:txBody>
          <a:bodyPr/>
          <a:lstStyle/>
          <a:p>
            <a:pPr marL="0" lvl="1" indent="0">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What’s on the </a:t>
            </a:r>
            <a:r>
              <a:rPr lang="en-GB" sz="1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horizon?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p:txBody>
      </p:sp>
      <p:sp>
        <p:nvSpPr>
          <p:cNvPr id="5" name="Text Placeholder 4">
            <a:extLst>
              <a:ext uri="{FF2B5EF4-FFF2-40B4-BE49-F238E27FC236}">
                <a16:creationId xmlns:a16="http://schemas.microsoft.com/office/drawing/2014/main" id="{3AF4C9F5-9001-4622-B1D4-AD02169981F2}"/>
              </a:ext>
            </a:extLst>
          </p:cNvPr>
          <p:cNvSpPr>
            <a:spLocks noGrp="1"/>
          </p:cNvSpPr>
          <p:nvPr>
            <p:ph type="body" sz="quarter" idx="18"/>
          </p:nvPr>
        </p:nvSpPr>
        <p:spPr>
          <a:xfrm>
            <a:off x="3354339" y="771967"/>
            <a:ext cx="5455205" cy="3987393"/>
          </a:xfrm>
        </p:spPr>
        <p:txBody>
          <a:bodyPr/>
          <a:lstStyle/>
          <a:p>
            <a:pPr marL="0" indent="0">
              <a:buNone/>
            </a:pPr>
            <a:r>
              <a:rPr lang="en-GB" sz="1800" b="1" dirty="0">
                <a:solidFill>
                  <a:schemeClr val="accent3"/>
                </a:solidFill>
              </a:rPr>
              <a:t>Flexible </a:t>
            </a:r>
            <a:r>
              <a:rPr lang="en-GB" sz="1800" b="1" dirty="0" smtClean="0">
                <a:solidFill>
                  <a:schemeClr val="accent3"/>
                </a:solidFill>
              </a:rPr>
              <a:t>working</a:t>
            </a:r>
            <a:endParaRPr lang="en-GB" sz="1400" dirty="0" smtClean="0"/>
          </a:p>
          <a:p>
            <a:pPr marL="0" indent="0">
              <a:buNone/>
            </a:pPr>
            <a:r>
              <a:rPr lang="en-GB" sz="1200" dirty="0" smtClean="0"/>
              <a:t>The </a:t>
            </a:r>
            <a:r>
              <a:rPr lang="en-GB" sz="1200" dirty="0"/>
              <a:t>Employment Relations (Flexible Working) Bill would introduce a number of changes to the rules on the right to request flexible working, including allowing up to two requests a year and removing the qualifying service requirement</a:t>
            </a:r>
            <a:r>
              <a:rPr lang="en-GB" sz="1200" dirty="0" smtClean="0"/>
              <a:t>.</a:t>
            </a:r>
          </a:p>
          <a:p>
            <a:pPr marL="0" indent="0">
              <a:spcBef>
                <a:spcPts val="0"/>
              </a:spcBef>
              <a:buNone/>
            </a:pPr>
            <a:endParaRPr lang="en-GB" sz="1200" dirty="0"/>
          </a:p>
          <a:p>
            <a:pPr marL="0" indent="0">
              <a:buNone/>
            </a:pPr>
            <a:r>
              <a:rPr lang="en-GB" sz="1800" b="1" dirty="0">
                <a:solidFill>
                  <a:schemeClr val="accent3"/>
                </a:solidFill>
              </a:rPr>
              <a:t>Predictable hours</a:t>
            </a:r>
          </a:p>
          <a:p>
            <a:pPr marL="0" indent="0">
              <a:buNone/>
            </a:pPr>
            <a:r>
              <a:rPr lang="en-GB" sz="1200" dirty="0" smtClean="0"/>
              <a:t>At </a:t>
            </a:r>
            <a:r>
              <a:rPr lang="en-GB" sz="1200" dirty="0"/>
              <a:t>the start of this year, the government confirmed its support for a private members’ bill to give workers the right to request a more predictable working pattern. The Workers (Predictable Terms and Conditions) Bill (WPTCB) provides that, if a worker’s existing work pattern lacks certainty in terms of the hours they work, the times they work, or if it is a fixed-term contract for less than 12 months, they can make a formal application to change their working pattern to make it more predictable. </a:t>
            </a:r>
            <a:endParaRPr lang="en-GB" sz="1200" dirty="0" smtClean="0"/>
          </a:p>
          <a:p>
            <a:pPr marL="0" indent="0">
              <a:spcBef>
                <a:spcPts val="0"/>
              </a:spcBef>
              <a:buNone/>
            </a:pPr>
            <a:endParaRPr lang="en-GB" sz="1200" dirty="0"/>
          </a:p>
          <a:p>
            <a:pPr marL="0" indent="0">
              <a:buNone/>
            </a:pPr>
            <a:r>
              <a:rPr lang="en-GB" sz="1800" b="1" dirty="0" smtClean="0">
                <a:solidFill>
                  <a:schemeClr val="accent3"/>
                </a:solidFill>
              </a:rPr>
              <a:t>Harassment </a:t>
            </a:r>
            <a:r>
              <a:rPr lang="en-GB" sz="1800" b="1" dirty="0">
                <a:solidFill>
                  <a:schemeClr val="accent3"/>
                </a:solidFill>
              </a:rPr>
              <a:t>at work</a:t>
            </a:r>
          </a:p>
          <a:p>
            <a:pPr marL="0" indent="0">
              <a:buNone/>
            </a:pPr>
            <a:r>
              <a:rPr lang="en-GB" sz="1200" dirty="0" smtClean="0"/>
              <a:t>The </a:t>
            </a:r>
            <a:r>
              <a:rPr lang="en-GB" sz="1200" dirty="0"/>
              <a:t>Worker Protection (Amendment of Equality Act 2010) Bill would impose a duty on employers to take all reasonable steps to prevent overtly sexual harassment in the workplace, as well as reintroducing the obligation to protect employees against third-party harassment (being all types of harassment, not just sexual).</a:t>
            </a:r>
          </a:p>
          <a:p>
            <a:endParaRPr lang="en-GB" dirty="0"/>
          </a:p>
        </p:txBody>
      </p:sp>
    </p:spTree>
    <p:extLst>
      <p:ext uri="{BB962C8B-B14F-4D97-AF65-F5344CB8AC3E}">
        <p14:creationId xmlns:p14="http://schemas.microsoft.com/office/powerpoint/2010/main" val="3811627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70FB3-544D-4B95-85B5-7B23C1595B21}"/>
              </a:ext>
            </a:extLst>
          </p:cNvPr>
          <p:cNvSpPr>
            <a:spLocks noGrp="1"/>
          </p:cNvSpPr>
          <p:nvPr>
            <p:ph type="body" sz="quarter" idx="15"/>
          </p:nvPr>
        </p:nvSpPr>
        <p:spPr>
          <a:xfrm>
            <a:off x="738144" y="765721"/>
            <a:ext cx="1775534" cy="1358673"/>
          </a:xfrm>
        </p:spPr>
        <p:txBody>
          <a:bodyPr/>
          <a:lstStyle/>
          <a:p>
            <a:pPr marL="0" lvl="1" indent="0">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What’s on the </a:t>
            </a:r>
            <a:r>
              <a:rPr lang="en-GB" sz="1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horizon?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p:txBody>
      </p:sp>
      <p:sp>
        <p:nvSpPr>
          <p:cNvPr id="5" name="Text Placeholder 4">
            <a:extLst>
              <a:ext uri="{FF2B5EF4-FFF2-40B4-BE49-F238E27FC236}">
                <a16:creationId xmlns:a16="http://schemas.microsoft.com/office/drawing/2014/main" id="{3AF4C9F5-9001-4622-B1D4-AD02169981F2}"/>
              </a:ext>
            </a:extLst>
          </p:cNvPr>
          <p:cNvSpPr>
            <a:spLocks noGrp="1"/>
          </p:cNvSpPr>
          <p:nvPr>
            <p:ph type="body" sz="quarter" idx="18"/>
          </p:nvPr>
        </p:nvSpPr>
        <p:spPr>
          <a:xfrm>
            <a:off x="3354339" y="771967"/>
            <a:ext cx="5455205" cy="3987393"/>
          </a:xfrm>
        </p:spPr>
        <p:txBody>
          <a:bodyPr/>
          <a:lstStyle/>
          <a:p>
            <a:pPr marL="0" indent="0">
              <a:buNone/>
            </a:pPr>
            <a:r>
              <a:rPr lang="en-GB" sz="1800" b="1" dirty="0">
                <a:solidFill>
                  <a:schemeClr val="accent3"/>
                </a:solidFill>
              </a:rPr>
              <a:t>Enhanced redundancy </a:t>
            </a:r>
            <a:r>
              <a:rPr lang="en-GB" sz="1800" b="1" dirty="0" smtClean="0">
                <a:solidFill>
                  <a:schemeClr val="accent3"/>
                </a:solidFill>
              </a:rPr>
              <a:t>protection</a:t>
            </a:r>
          </a:p>
          <a:p>
            <a:pPr marL="0" indent="0">
              <a:buNone/>
            </a:pPr>
            <a:r>
              <a:rPr lang="en-GB" sz="1200" dirty="0" smtClean="0"/>
              <a:t>The </a:t>
            </a:r>
            <a:r>
              <a:rPr lang="en-GB" sz="1200" dirty="0"/>
              <a:t>Protection from Redundancy (Pregnancy and Family Leave) Bill would extend enhanced protection against redundancy so that it applies during pregnancy and for a defined period after returning to work, in addition to the existing period of maternity leave. Protection would also be extended to employees taking adoption and shared parental leave</a:t>
            </a:r>
            <a:r>
              <a:rPr lang="en-GB" sz="1200" dirty="0" smtClean="0"/>
              <a:t>.</a:t>
            </a:r>
          </a:p>
          <a:p>
            <a:pPr marL="0" indent="0">
              <a:spcBef>
                <a:spcPts val="0"/>
              </a:spcBef>
              <a:buNone/>
            </a:pPr>
            <a:endParaRPr lang="en-GB" sz="1200" dirty="0"/>
          </a:p>
          <a:p>
            <a:pPr marL="0" indent="0">
              <a:buNone/>
            </a:pPr>
            <a:r>
              <a:rPr lang="en-GB" sz="1800" b="1" dirty="0" smtClean="0">
                <a:solidFill>
                  <a:schemeClr val="accent3"/>
                </a:solidFill>
              </a:rPr>
              <a:t>Neonatal </a:t>
            </a:r>
            <a:r>
              <a:rPr lang="en-GB" sz="1800" b="1" dirty="0">
                <a:solidFill>
                  <a:schemeClr val="accent3"/>
                </a:solidFill>
              </a:rPr>
              <a:t>leave and pay</a:t>
            </a:r>
          </a:p>
          <a:p>
            <a:pPr marL="0" indent="0">
              <a:buNone/>
            </a:pPr>
            <a:r>
              <a:rPr lang="en-GB" sz="1200" dirty="0"/>
              <a:t>T</a:t>
            </a:r>
            <a:r>
              <a:rPr lang="en-GB" sz="1200" dirty="0" smtClean="0"/>
              <a:t>he </a:t>
            </a:r>
            <a:r>
              <a:rPr lang="en-GB" sz="1200" dirty="0"/>
              <a:t>Neonatal Care (Leave and Pay) Bill would support parents of premature or sick babies by providing one week's leave for each week that their baby is in neonatal care, up to 12 weeks. The leave would be added to an employee's maternity or paternity leave and paid at the usual statutory rate</a:t>
            </a:r>
            <a:r>
              <a:rPr lang="en-GB" sz="1200" dirty="0" smtClean="0"/>
              <a:t>.</a:t>
            </a:r>
          </a:p>
          <a:p>
            <a:pPr marL="0" indent="0">
              <a:spcBef>
                <a:spcPts val="0"/>
              </a:spcBef>
              <a:buNone/>
            </a:pPr>
            <a:endParaRPr lang="en-GB" sz="1200" dirty="0"/>
          </a:p>
          <a:p>
            <a:pPr marL="0" indent="0">
              <a:buNone/>
            </a:pPr>
            <a:r>
              <a:rPr lang="en-GB" sz="1800" b="1" dirty="0" smtClean="0">
                <a:solidFill>
                  <a:schemeClr val="accent3"/>
                </a:solidFill>
              </a:rPr>
              <a:t>Carer’s </a:t>
            </a:r>
            <a:r>
              <a:rPr lang="en-GB" sz="1800" b="1" dirty="0">
                <a:solidFill>
                  <a:schemeClr val="accent3"/>
                </a:solidFill>
              </a:rPr>
              <a:t>leave</a:t>
            </a:r>
          </a:p>
          <a:p>
            <a:pPr marL="0" indent="0">
              <a:buNone/>
            </a:pPr>
            <a:r>
              <a:rPr lang="en-GB" sz="1200" dirty="0" smtClean="0"/>
              <a:t>The </a:t>
            </a:r>
            <a:r>
              <a:rPr lang="en-GB" sz="1200" dirty="0"/>
              <a:t>Carer’s Leave Bill would introduce the right for employees to take a least a week of unpaid leave in any year in order to provide care for a dependent needing long-term care</a:t>
            </a:r>
            <a:r>
              <a:rPr lang="en-GB" sz="1200" dirty="0" smtClean="0"/>
              <a:t>.</a:t>
            </a:r>
            <a:endParaRPr lang="en-GB" sz="1200" dirty="0"/>
          </a:p>
        </p:txBody>
      </p:sp>
    </p:spTree>
    <p:extLst>
      <p:ext uri="{BB962C8B-B14F-4D97-AF65-F5344CB8AC3E}">
        <p14:creationId xmlns:p14="http://schemas.microsoft.com/office/powerpoint/2010/main" val="1143172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70FB3-544D-4B95-85B5-7B23C1595B21}"/>
              </a:ext>
            </a:extLst>
          </p:cNvPr>
          <p:cNvSpPr>
            <a:spLocks noGrp="1"/>
          </p:cNvSpPr>
          <p:nvPr>
            <p:ph type="body" sz="quarter" idx="15"/>
          </p:nvPr>
        </p:nvSpPr>
        <p:spPr>
          <a:xfrm>
            <a:off x="738144" y="765721"/>
            <a:ext cx="1775534" cy="1358673"/>
          </a:xfrm>
        </p:spPr>
        <p:txBody>
          <a:bodyPr/>
          <a:lstStyle/>
          <a:p>
            <a:pPr marL="0" lvl="1" indent="0">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What’s on the </a:t>
            </a:r>
            <a:r>
              <a:rPr lang="en-GB" sz="1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horizon?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p:txBody>
      </p:sp>
      <p:sp>
        <p:nvSpPr>
          <p:cNvPr id="5" name="Text Placeholder 4">
            <a:extLst>
              <a:ext uri="{FF2B5EF4-FFF2-40B4-BE49-F238E27FC236}">
                <a16:creationId xmlns:a16="http://schemas.microsoft.com/office/drawing/2014/main" id="{3AF4C9F5-9001-4622-B1D4-AD02169981F2}"/>
              </a:ext>
            </a:extLst>
          </p:cNvPr>
          <p:cNvSpPr>
            <a:spLocks noGrp="1"/>
          </p:cNvSpPr>
          <p:nvPr>
            <p:ph type="body" sz="quarter" idx="18"/>
          </p:nvPr>
        </p:nvSpPr>
        <p:spPr>
          <a:xfrm>
            <a:off x="3354339" y="771967"/>
            <a:ext cx="5455205" cy="3987393"/>
          </a:xfrm>
        </p:spPr>
        <p:txBody>
          <a:bodyPr/>
          <a:lstStyle/>
          <a:p>
            <a:pPr marL="0" indent="0">
              <a:buNone/>
            </a:pPr>
            <a:r>
              <a:rPr lang="en-GB" sz="1800" b="1" dirty="0">
                <a:solidFill>
                  <a:schemeClr val="accent3"/>
                </a:solidFill>
              </a:rPr>
              <a:t>Data protection and Digital Information</a:t>
            </a:r>
          </a:p>
          <a:p>
            <a:pPr marL="0" indent="0">
              <a:buNone/>
            </a:pPr>
            <a:r>
              <a:rPr lang="en-GB" sz="1200" dirty="0" smtClean="0"/>
              <a:t>The </a:t>
            </a:r>
            <a:r>
              <a:rPr lang="en-GB" sz="1200" dirty="0"/>
              <a:t>Data Protection and Digital Information Bill was first introduced last Summer and paused in September 2022 so ministers could engage in a co-design process with business leaders and data experts. A revised Bill was submitted by the Science, Innovation and Technology Secretary in early March 2023</a:t>
            </a:r>
            <a:r>
              <a:rPr lang="en-GB" sz="1200" dirty="0" smtClean="0"/>
              <a:t>.</a:t>
            </a:r>
          </a:p>
          <a:p>
            <a:pPr marL="0" indent="0">
              <a:spcBef>
                <a:spcPts val="0"/>
              </a:spcBef>
              <a:buNone/>
            </a:pPr>
            <a:endParaRPr lang="en-GB" sz="1200" dirty="0"/>
          </a:p>
          <a:p>
            <a:pPr marL="0" indent="0">
              <a:buNone/>
            </a:pPr>
            <a:r>
              <a:rPr lang="en-GB" sz="1800" b="1" dirty="0" smtClean="0">
                <a:solidFill>
                  <a:schemeClr val="accent3"/>
                </a:solidFill>
              </a:rPr>
              <a:t>Retained </a:t>
            </a:r>
            <a:r>
              <a:rPr lang="en-GB" sz="1800" b="1" dirty="0">
                <a:solidFill>
                  <a:schemeClr val="accent3"/>
                </a:solidFill>
              </a:rPr>
              <a:t>EU law</a:t>
            </a:r>
          </a:p>
          <a:p>
            <a:pPr marL="0" indent="0">
              <a:buNone/>
            </a:pPr>
            <a:r>
              <a:rPr lang="en-GB" sz="1200" dirty="0" smtClean="0"/>
              <a:t>At the end of the </a:t>
            </a:r>
            <a:r>
              <a:rPr lang="en-GB" sz="1200" dirty="0" err="1" smtClean="0"/>
              <a:t>Brexit</a:t>
            </a:r>
            <a:r>
              <a:rPr lang="en-GB" sz="1200" dirty="0" smtClean="0"/>
              <a:t> transition period, a new category of UK law was created called retained EU </a:t>
            </a:r>
            <a:r>
              <a:rPr lang="en-GB" sz="1200" dirty="0"/>
              <a:t>law. </a:t>
            </a:r>
            <a:r>
              <a:rPr lang="en-GB" sz="1200" b="1" dirty="0"/>
              <a:t>The Retained EU Law (Revocation and Reform) Bill </a:t>
            </a:r>
            <a:r>
              <a:rPr lang="en-GB" sz="1200" dirty="0"/>
              <a:t>provides that most EU retained law will be revoked on 31 December 2023, subject to any exceptions stipulated in regulations made prior to that date. However it appears unlikely that there will be time to produce modified and/or replacement legislation by that deadline</a:t>
            </a:r>
            <a:r>
              <a:rPr lang="en-GB" sz="1200" dirty="0" smtClean="0"/>
              <a:t>.</a:t>
            </a:r>
          </a:p>
          <a:p>
            <a:pPr marL="0" indent="0">
              <a:buNone/>
            </a:pPr>
            <a:r>
              <a:rPr lang="en-GB" sz="1800" b="1" dirty="0" smtClean="0">
                <a:solidFill>
                  <a:schemeClr val="accent3"/>
                </a:solidFill>
              </a:rPr>
              <a:t>And finally….</a:t>
            </a:r>
          </a:p>
          <a:p>
            <a:pPr marL="0" indent="0">
              <a:buNone/>
            </a:pPr>
            <a:r>
              <a:rPr lang="en-GB" sz="1200" dirty="0" smtClean="0"/>
              <a:t>Anti-strikes bill, TUC report on Long </a:t>
            </a:r>
            <a:r>
              <a:rPr lang="en-GB" sz="1200" dirty="0" err="1" smtClean="0"/>
              <a:t>Covid</a:t>
            </a:r>
            <a:r>
              <a:rPr lang="en-GB" sz="1200" dirty="0" smtClean="0"/>
              <a:t>, the Buckland Autism Employment Review, Whistleblowing review.</a:t>
            </a:r>
            <a:endParaRPr lang="en-GB" sz="1200" b="1" dirty="0">
              <a:solidFill>
                <a:schemeClr val="accent3"/>
              </a:solidFill>
            </a:endParaRPr>
          </a:p>
          <a:p>
            <a:pPr marL="0" indent="0">
              <a:buNone/>
            </a:pPr>
            <a:endParaRPr lang="en-GB" sz="1200" dirty="0"/>
          </a:p>
        </p:txBody>
      </p:sp>
    </p:spTree>
    <p:extLst>
      <p:ext uri="{BB962C8B-B14F-4D97-AF65-F5344CB8AC3E}">
        <p14:creationId xmlns:p14="http://schemas.microsoft.com/office/powerpoint/2010/main" val="174982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1984518"/>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Disability Discrimination  </a:t>
            </a:r>
          </a:p>
          <a:p>
            <a:pPr>
              <a:lnSpc>
                <a:spcPct val="107000"/>
              </a:lnSpc>
              <a:spcAft>
                <a:spcPts val="800"/>
              </a:spcAft>
            </a:pPr>
            <a:r>
              <a:rPr lang="en-GB"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 recap</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469767"/>
            <a:ext cx="4959668" cy="3764300"/>
          </a:xfrm>
          <a:prstGeom prst="rect">
            <a:avLst/>
          </a:prstGeom>
        </p:spPr>
        <p:txBody>
          <a:bodyPr wrap="square">
            <a:spAutoFit/>
          </a:bodyPr>
          <a:lstStyle/>
          <a:p>
            <a:pPr>
              <a:lnSpc>
                <a:spcPct val="107000"/>
              </a:lnSpc>
              <a:spcBef>
                <a:spcPts val="1000"/>
              </a:spcBef>
              <a:spcAft>
                <a:spcPts val="600"/>
              </a:spcAft>
              <a:buClr>
                <a:schemeClr val="accent5"/>
              </a:buClr>
            </a:pPr>
            <a:r>
              <a:rPr lang="en-GB" sz="1400" b="1" dirty="0" smtClean="0">
                <a:latin typeface="Calibri Light" panose="020F0302020204030204" pitchFamily="34" charset="0"/>
                <a:ea typeface="Calibri" panose="020F0502020204030204" pitchFamily="34" charset="0"/>
                <a:cs typeface="Calibri Light" panose="020F0302020204030204" pitchFamily="34" charset="0"/>
              </a:rPr>
              <a:t>Definition of disability </a:t>
            </a:r>
          </a:p>
          <a:p>
            <a:pPr>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An employee is disabled if they have:</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447675" lvl="1" indent="-266700">
              <a:lnSpc>
                <a:spcPct val="107000"/>
              </a:lnSpc>
              <a:spcAft>
                <a:spcPts val="1000"/>
              </a:spcAft>
              <a:buClr>
                <a:schemeClr val="accent5"/>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a physical or mental impairment </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w</a:t>
            </a:r>
            <a:r>
              <a:rPr lang="en-GB" sz="1200" dirty="0" smtClean="0">
                <a:latin typeface="Calibri Light" panose="020F0302020204030204" pitchFamily="34" charset="0"/>
                <a:ea typeface="Calibri" panose="020F0502020204030204" pitchFamily="34" charset="0"/>
                <a:cs typeface="Calibri Light" panose="020F0302020204030204" pitchFamily="34" charset="0"/>
              </a:rPr>
              <a:t>hich has a substantial and long term effect </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o</a:t>
            </a:r>
            <a:r>
              <a:rPr lang="en-GB" sz="1200" dirty="0" smtClean="0">
                <a:latin typeface="Calibri Light" panose="020F0302020204030204" pitchFamily="34" charset="0"/>
                <a:ea typeface="Calibri" panose="020F0502020204030204" pitchFamily="34" charset="0"/>
                <a:cs typeface="Calibri Light" panose="020F0302020204030204" pitchFamily="34" charset="0"/>
              </a:rPr>
              <a:t>n their ability to carry out their normal day- to- day activities. </a:t>
            </a:r>
            <a:endParaRPr lang="en-GB" sz="1400" dirty="0" smtClean="0">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Bef>
                <a:spcPts val="1000"/>
              </a:spcBef>
              <a:spcAft>
                <a:spcPts val="600"/>
              </a:spcAft>
              <a:buClr>
                <a:schemeClr val="accent5"/>
              </a:buClr>
            </a:pPr>
            <a:r>
              <a:rPr lang="en-GB" sz="1400" b="1" dirty="0" smtClean="0">
                <a:latin typeface="Calibri Light" panose="020F0302020204030204" pitchFamily="34" charset="0"/>
                <a:ea typeface="Calibri" panose="020F0502020204030204" pitchFamily="34" charset="0"/>
                <a:cs typeface="Calibri Light" panose="020F0302020204030204" pitchFamily="34" charset="0"/>
              </a:rPr>
              <a:t>When does the duty to make reasonable adjustments arise? </a:t>
            </a:r>
          </a:p>
          <a:p>
            <a:pPr lvl="0">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duty arises where a disabled person is placed at a substantial disadvantage by either:  </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a</a:t>
            </a:r>
            <a:r>
              <a:rPr lang="en-GB" sz="1200" dirty="0" smtClean="0">
                <a:latin typeface="Calibri Light" panose="020F0302020204030204" pitchFamily="34" charset="0"/>
                <a:ea typeface="Calibri" panose="020F0502020204030204" pitchFamily="34" charset="0"/>
                <a:cs typeface="Calibri Light" panose="020F0302020204030204" pitchFamily="34" charset="0"/>
              </a:rPr>
              <a:t>n employer’s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provision, criterion or practice;</a:t>
            </a: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a</a:t>
            </a:r>
            <a:r>
              <a:rPr lang="en-GB" sz="1200" dirty="0" smtClean="0">
                <a:latin typeface="Calibri Light" panose="020F0302020204030204" pitchFamily="34" charset="0"/>
                <a:ea typeface="Calibri" panose="020F0502020204030204" pitchFamily="34" charset="0"/>
                <a:cs typeface="Calibri Light" panose="020F0302020204030204" pitchFamily="34" charset="0"/>
              </a:rPr>
              <a:t> physical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feature of the employer’s premises;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or</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447675" lvl="1" indent="-266700">
              <a:lnSpc>
                <a:spcPct val="107000"/>
              </a:lnSpc>
              <a:spcAft>
                <a:spcPts val="1000"/>
              </a:spcAft>
              <a:buClr>
                <a:schemeClr val="accent5"/>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a</a:t>
            </a:r>
            <a:r>
              <a:rPr lang="en-GB" sz="1200" dirty="0" smtClean="0">
                <a:latin typeface="Calibri Light" panose="020F0302020204030204" pitchFamily="34" charset="0"/>
                <a:ea typeface="Calibri" panose="020F0502020204030204" pitchFamily="34" charset="0"/>
                <a:cs typeface="Calibri Light" panose="020F0302020204030204" pitchFamily="34" charset="0"/>
              </a:rPr>
              <a:t>n employer’s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failure to provide an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auxiliary aid.</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54581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3858581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Thank you for attending today’s </a:t>
            </a:r>
            <a:r>
              <a:rPr lang="en-GB" dirty="0" smtClean="0"/>
              <a:t>webinar</a:t>
            </a:r>
            <a:endParaRPr lang="en-GB" dirty="0"/>
          </a:p>
          <a:p>
            <a:endParaRPr lang="en-GB" dirty="0"/>
          </a:p>
          <a:p>
            <a:r>
              <a:rPr lang="en-GB" dirty="0"/>
              <a:t>Does anyone have any questions</a:t>
            </a:r>
            <a:r>
              <a:rPr lang="en-GB" dirty="0" smtClean="0"/>
              <a:t>?</a:t>
            </a:r>
          </a:p>
          <a:p>
            <a:endParaRPr lang="en-GB" sz="9600" dirty="0"/>
          </a:p>
          <a:p>
            <a:endParaRPr lang="en-GB" dirty="0"/>
          </a:p>
        </p:txBody>
      </p:sp>
      <p:pic>
        <p:nvPicPr>
          <p:cNvPr id="20" name="Picture Placeholder 19"/>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3520" b="13520"/>
          <a:stretch>
            <a:fillRect/>
          </a:stretch>
        </p:blipFill>
        <p:spPr/>
      </p:pic>
      <p:pic>
        <p:nvPicPr>
          <p:cNvPr id="19" name="Picture Placeholder 18"/>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3809" b="13809"/>
          <a:stretch>
            <a:fillRect/>
          </a:stretch>
        </p:blipFill>
        <p:spPr/>
      </p:pic>
      <p:sp>
        <p:nvSpPr>
          <p:cNvPr id="7" name="Text Placeholder 6"/>
          <p:cNvSpPr>
            <a:spLocks noGrp="1"/>
          </p:cNvSpPr>
          <p:nvPr>
            <p:ph type="body" sz="quarter" idx="14"/>
          </p:nvPr>
        </p:nvSpPr>
        <p:spPr/>
        <p:txBody>
          <a:bodyPr/>
          <a:lstStyle/>
          <a:p>
            <a:r>
              <a:rPr lang="en-GB" b="1" dirty="0"/>
              <a:t>Claire Berry</a:t>
            </a:r>
          </a:p>
        </p:txBody>
      </p:sp>
      <p:sp>
        <p:nvSpPr>
          <p:cNvPr id="10" name="Text Placeholder 9"/>
          <p:cNvSpPr>
            <a:spLocks noGrp="1"/>
          </p:cNvSpPr>
          <p:nvPr>
            <p:ph type="body" sz="quarter" idx="22"/>
          </p:nvPr>
        </p:nvSpPr>
        <p:spPr/>
        <p:txBody>
          <a:bodyPr/>
          <a:lstStyle/>
          <a:p>
            <a:r>
              <a:rPr lang="en-GB" dirty="0"/>
              <a:t>Employment Solicitor</a:t>
            </a:r>
          </a:p>
        </p:txBody>
      </p:sp>
      <p:sp>
        <p:nvSpPr>
          <p:cNvPr id="11" name="Text Placeholder 10"/>
          <p:cNvSpPr>
            <a:spLocks noGrp="1"/>
          </p:cNvSpPr>
          <p:nvPr>
            <p:ph type="body" sz="quarter" idx="26"/>
          </p:nvPr>
        </p:nvSpPr>
        <p:spPr/>
        <p:txBody>
          <a:bodyPr/>
          <a:lstStyle/>
          <a:p>
            <a:r>
              <a:rPr lang="en-GB" dirty="0"/>
              <a:t>DDI 01223 941293</a:t>
            </a:r>
          </a:p>
        </p:txBody>
      </p:sp>
      <p:sp>
        <p:nvSpPr>
          <p:cNvPr id="12" name="Text Placeholder 11"/>
          <p:cNvSpPr>
            <a:spLocks noGrp="1"/>
          </p:cNvSpPr>
          <p:nvPr>
            <p:ph type="body" sz="quarter" idx="27"/>
          </p:nvPr>
        </p:nvSpPr>
        <p:spPr/>
        <p:txBody>
          <a:bodyPr/>
          <a:lstStyle/>
          <a:p>
            <a:r>
              <a:rPr lang="en-GB" dirty="0"/>
              <a:t>M +44(0)7826992601</a:t>
            </a:r>
          </a:p>
          <a:p>
            <a:endParaRPr lang="en-GB" dirty="0"/>
          </a:p>
        </p:txBody>
      </p:sp>
      <p:sp>
        <p:nvSpPr>
          <p:cNvPr id="13" name="Text Placeholder 12"/>
          <p:cNvSpPr>
            <a:spLocks noGrp="1"/>
          </p:cNvSpPr>
          <p:nvPr>
            <p:ph type="body" sz="quarter" idx="28"/>
          </p:nvPr>
        </p:nvSpPr>
        <p:spPr/>
        <p:txBody>
          <a:bodyPr/>
          <a:lstStyle/>
          <a:p>
            <a:r>
              <a:rPr lang="en-GB" dirty="0"/>
              <a:t>E claire.berry@pricebailey.co.uk</a:t>
            </a:r>
          </a:p>
        </p:txBody>
      </p:sp>
      <p:sp>
        <p:nvSpPr>
          <p:cNvPr id="14" name="Text Placeholder 13"/>
          <p:cNvSpPr>
            <a:spLocks noGrp="1"/>
          </p:cNvSpPr>
          <p:nvPr>
            <p:ph type="body" sz="quarter" idx="29"/>
          </p:nvPr>
        </p:nvSpPr>
        <p:spPr/>
        <p:txBody>
          <a:bodyPr/>
          <a:lstStyle/>
          <a:p>
            <a:r>
              <a:rPr lang="en-GB" b="1" dirty="0"/>
              <a:t>Joanna Smye</a:t>
            </a:r>
          </a:p>
          <a:p>
            <a:endParaRPr lang="en-GB" dirty="0"/>
          </a:p>
        </p:txBody>
      </p:sp>
      <p:sp>
        <p:nvSpPr>
          <p:cNvPr id="15" name="Text Placeholder 14"/>
          <p:cNvSpPr>
            <a:spLocks noGrp="1"/>
          </p:cNvSpPr>
          <p:nvPr>
            <p:ph type="body" sz="quarter" idx="30"/>
          </p:nvPr>
        </p:nvSpPr>
        <p:spPr/>
        <p:txBody>
          <a:bodyPr/>
          <a:lstStyle/>
          <a:p>
            <a:r>
              <a:rPr lang="en-GB" dirty="0"/>
              <a:t>Employment Solicitor</a:t>
            </a:r>
          </a:p>
          <a:p>
            <a:endParaRPr lang="en-GB" dirty="0"/>
          </a:p>
        </p:txBody>
      </p:sp>
      <p:sp>
        <p:nvSpPr>
          <p:cNvPr id="16" name="Text Placeholder 15"/>
          <p:cNvSpPr>
            <a:spLocks noGrp="1"/>
          </p:cNvSpPr>
          <p:nvPr>
            <p:ph type="body" sz="quarter" idx="31"/>
          </p:nvPr>
        </p:nvSpPr>
        <p:spPr/>
        <p:txBody>
          <a:bodyPr/>
          <a:lstStyle/>
          <a:p>
            <a:r>
              <a:rPr lang="en-GB"/>
              <a:t>DDI 01223 941278</a:t>
            </a:r>
            <a:endParaRPr lang="en-GB" dirty="0"/>
          </a:p>
        </p:txBody>
      </p:sp>
      <p:sp>
        <p:nvSpPr>
          <p:cNvPr id="17" name="Text Placeholder 16"/>
          <p:cNvSpPr>
            <a:spLocks noGrp="1"/>
          </p:cNvSpPr>
          <p:nvPr>
            <p:ph type="body" sz="quarter" idx="32"/>
          </p:nvPr>
        </p:nvSpPr>
        <p:spPr/>
        <p:txBody>
          <a:bodyPr/>
          <a:lstStyle/>
          <a:p>
            <a:r>
              <a:rPr lang="en-GB" dirty="0"/>
              <a:t>M +44(0)07880 202473</a:t>
            </a:r>
          </a:p>
        </p:txBody>
      </p:sp>
      <p:sp>
        <p:nvSpPr>
          <p:cNvPr id="18" name="Text Placeholder 17"/>
          <p:cNvSpPr>
            <a:spLocks noGrp="1"/>
          </p:cNvSpPr>
          <p:nvPr>
            <p:ph type="body" sz="quarter" idx="33"/>
          </p:nvPr>
        </p:nvSpPr>
        <p:spPr/>
        <p:txBody>
          <a:bodyPr/>
          <a:lstStyle/>
          <a:p>
            <a:r>
              <a:rPr lang="en-GB" dirty="0"/>
              <a:t>E joanna.smye@pricebailey.co.uk</a:t>
            </a:r>
          </a:p>
        </p:txBody>
      </p:sp>
    </p:spTree>
    <p:extLst>
      <p:ext uri="{BB962C8B-B14F-4D97-AF65-F5344CB8AC3E}">
        <p14:creationId xmlns:p14="http://schemas.microsoft.com/office/powerpoint/2010/main" val="3821971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1881925"/>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Disability Discrimination</a:t>
            </a:r>
            <a:endParaRPr lang="en-GB"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When does the duty to make reasonable adjustments arise?</a:t>
            </a:r>
            <a:endPar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2329292"/>
          </a:xfrm>
          <a:prstGeom prst="rect">
            <a:avLst/>
          </a:prstGeom>
        </p:spPr>
        <p:txBody>
          <a:bodyPr wrap="square">
            <a:spAutoFit/>
          </a:bodyPr>
          <a:lstStyle/>
          <a:p>
            <a:pPr>
              <a:lnSpc>
                <a:spcPct val="107000"/>
              </a:lnSpc>
              <a:spcAft>
                <a:spcPts val="800"/>
              </a:spcAft>
            </a:pPr>
            <a:r>
              <a:rPr lang="en-GB" dirty="0" err="1"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Hilaire</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 </a:t>
            </a: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v Luton Borough Council [2002] EAT 166. </a:t>
            </a:r>
            <a:endParaRPr lang="en-GB" sz="1400" dirty="0">
              <a:solidFill>
                <a:schemeClr val="accent6"/>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Background</a:t>
            </a:r>
            <a:endParaRPr lang="en-GB" sz="1600" b="1" dirty="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Employment Appeal Tribunal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had to consider </a:t>
            </a:r>
            <a:r>
              <a:rPr lang="en-GB" sz="1400" dirty="0">
                <a:latin typeface="Calibri Light" panose="020F0302020204030204" pitchFamily="34" charset="0"/>
                <a:ea typeface="Calibri" panose="020F0502020204030204" pitchFamily="34" charset="0"/>
                <a:cs typeface="Calibri Light" panose="020F0302020204030204" pitchFamily="34" charset="0"/>
              </a:rPr>
              <a:t>whether the duty to make reasonable adjustments arose where a disabled employee refused to participate in an interview forming part of a redundancy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process.</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93954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1800" dirty="0">
                <a:solidFill>
                  <a:schemeClr val="accent3"/>
                </a:solidFill>
                <a:ea typeface="Calibri" panose="020F0502020204030204" pitchFamily="34" charset="0"/>
              </a:rPr>
              <a:t>Facts of the case (</a:t>
            </a:r>
            <a:r>
              <a:rPr lang="en-GB" sz="1800" dirty="0" err="1" smtClean="0">
                <a:solidFill>
                  <a:schemeClr val="accent3"/>
                </a:solidFill>
                <a:ea typeface="Calibri" panose="020F0502020204030204" pitchFamily="34" charset="0"/>
              </a:rPr>
              <a:t>Hilaire</a:t>
            </a:r>
            <a:r>
              <a:rPr lang="en-GB" sz="1800" dirty="0" smtClean="0">
                <a:solidFill>
                  <a:schemeClr val="accent3"/>
                </a:solidFill>
                <a:ea typeface="Calibri" panose="020F0502020204030204" pitchFamily="34" charset="0"/>
              </a:rPr>
              <a:t> </a:t>
            </a:r>
            <a:r>
              <a:rPr lang="en-GB" sz="1800" dirty="0">
                <a:solidFill>
                  <a:schemeClr val="accent3"/>
                </a:solidFill>
                <a:ea typeface="Calibri" panose="020F0502020204030204" pitchFamily="34" charset="0"/>
              </a:rPr>
              <a:t>v </a:t>
            </a:r>
            <a:r>
              <a:rPr lang="en-GB" sz="1800" dirty="0" smtClean="0">
                <a:solidFill>
                  <a:schemeClr val="accent3"/>
                </a:solidFill>
                <a:ea typeface="Calibri" panose="020F0502020204030204" pitchFamily="34" charset="0"/>
              </a:rPr>
              <a:t>Luton Borough Council)</a:t>
            </a:r>
            <a:endParaRPr lang="en-GB" sz="1800" dirty="0">
              <a:solidFill>
                <a:schemeClr val="accent3"/>
              </a:solidFill>
              <a:ea typeface="Calibri" panose="020F0502020204030204" pitchFamily="34" charset="0"/>
            </a:endParaRPr>
          </a:p>
        </p:txBody>
      </p:sp>
      <p:sp>
        <p:nvSpPr>
          <p:cNvPr id="9" name="Text Placeholder 8"/>
          <p:cNvSpPr>
            <a:spLocks noGrp="1"/>
          </p:cNvSpPr>
          <p:nvPr>
            <p:ph type="body" sz="quarter" idx="16"/>
          </p:nvPr>
        </p:nvSpPr>
        <p:spPr>
          <a:xfrm>
            <a:off x="388306" y="1309105"/>
            <a:ext cx="7658413" cy="3677942"/>
          </a:xfrm>
        </p:spPr>
        <p:txBody>
          <a:bodyPr/>
          <a:lstStyle/>
          <a:p>
            <a:pPr>
              <a:lnSpc>
                <a:spcPct val="107000"/>
              </a:lnSpc>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claimant suffered from depression and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arthritis.</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As part of a restructuring process, he was required to apply and interview for a role in his employer’s new structure. He was provided with extra time and support to complete his application.</a:t>
            </a:r>
          </a:p>
          <a:p>
            <a:pPr>
              <a:lnSpc>
                <a:spcPct val="107000"/>
              </a:lnSpc>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He </a:t>
            </a:r>
            <a:r>
              <a:rPr lang="en-GB" sz="1400" dirty="0">
                <a:latin typeface="Calibri Light" panose="020F0302020204030204" pitchFamily="34" charset="0"/>
                <a:ea typeface="Calibri" panose="020F0502020204030204" pitchFamily="34" charset="0"/>
                <a:cs typeface="Calibri Light" panose="020F0302020204030204" pitchFamily="34" charset="0"/>
              </a:rPr>
              <a:t>declined to attend an interview and was later dismissed by reason of redundancy. </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The claimant brought a reasonable adjustment claim, among other claims.</a:t>
            </a:r>
          </a:p>
        </p:txBody>
      </p:sp>
      <p:pic>
        <p:nvPicPr>
          <p:cNvPr id="2" name="Picture 1"/>
          <p:cNvPicPr>
            <a:picLocks noChangeAspect="1"/>
          </p:cNvPicPr>
          <p:nvPr/>
        </p:nvPicPr>
        <p:blipFill>
          <a:blip r:embed="rId2"/>
          <a:stretch>
            <a:fillRect/>
          </a:stretch>
        </p:blipFill>
        <p:spPr>
          <a:xfrm>
            <a:off x="6422647" y="2739314"/>
            <a:ext cx="2330214" cy="2160609"/>
          </a:xfrm>
          <a:prstGeom prst="rect">
            <a:avLst/>
          </a:prstGeom>
        </p:spPr>
      </p:pic>
    </p:spTree>
    <p:extLst>
      <p:ext uri="{BB962C8B-B14F-4D97-AF65-F5344CB8AC3E}">
        <p14:creationId xmlns:p14="http://schemas.microsoft.com/office/powerpoint/2010/main" val="202314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1112640"/>
            <a:ext cx="8152010" cy="2796407"/>
          </a:xfrm>
          <a:prstGeom prst="rect">
            <a:avLst/>
          </a:prstGeom>
          <a:noFill/>
        </p:spPr>
        <p:txBody>
          <a:bodyPr wrap="square">
            <a:spAutoFit/>
          </a:bodyPr>
          <a:lstStyle/>
          <a:p>
            <a:pPr>
              <a:lnSpc>
                <a:spcPct val="107000"/>
              </a:lnSpc>
              <a:spcAft>
                <a:spcPts val="800"/>
              </a:spcAft>
            </a:pPr>
            <a:r>
              <a:rPr lang="en-GB" dirty="0" smtClean="0">
                <a:solidFill>
                  <a:schemeClr val="bg1"/>
                </a:solidFill>
                <a:latin typeface="+mj-lt"/>
                <a:ea typeface="Calibri" panose="020F0502020204030204" pitchFamily="34" charset="0"/>
                <a:cs typeface="Times New Roman" panose="02020603050405020304" pitchFamily="18" charset="0"/>
              </a:rPr>
              <a:t>Outcome</a:t>
            </a:r>
            <a:endParaRPr lang="en-GB" dirty="0" smtClean="0">
              <a:solidFill>
                <a:schemeClr val="bg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endParaRPr lang="en-GB"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The EAT found that the tribunal had been entitled to dismiss the claim on the basis that the provision, criterion or practice did not cause the disadvantage. </a:t>
            </a:r>
            <a:endParaRPr lang="en-GB" sz="1400" dirty="0" smtClean="0">
              <a:solidFill>
                <a:schemeClr val="bg1"/>
              </a:solidFill>
              <a:effectLst/>
              <a:latin typeface="+mj-lt"/>
              <a:ea typeface="Calibri" panose="020F0502020204030204" pitchFamily="34" charset="0"/>
              <a:cs typeface="Times New Roman" panose="02020603050405020304" pitchFamily="18" charset="0"/>
            </a:endParaRPr>
          </a:p>
          <a:p>
            <a:pPr lvl="0">
              <a:lnSpc>
                <a:spcPct val="107000"/>
              </a:lnSpc>
            </a:pPr>
            <a:endParaRPr lang="en-GB" sz="1400" dirty="0" smtClean="0">
              <a:solidFill>
                <a:schemeClr val="bg1"/>
              </a:solidFill>
              <a:effectLst/>
              <a:latin typeface="+mj-lt"/>
              <a:ea typeface="Calibri" panose="020F0502020204030204" pitchFamily="34" charset="0"/>
              <a:cs typeface="Calibri" panose="020F0502020204030204" pitchFamily="34" charset="0"/>
            </a:endParaRPr>
          </a:p>
          <a:p>
            <a:pPr marL="171450" lvl="0" indent="-171450">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The real reason for his non-participation was because he had lost confidence in his employer. </a:t>
            </a:r>
            <a:endParaRPr lang="en-GB" sz="1400" dirty="0" smtClean="0">
              <a:solidFill>
                <a:schemeClr val="bg1"/>
              </a:solidFill>
              <a:latin typeface="+mj-lt"/>
              <a:ea typeface="Calibri" panose="020F0502020204030204" pitchFamily="34" charset="0"/>
              <a:cs typeface="Calibri" panose="020F0502020204030204" pitchFamily="34" charset="0"/>
            </a:endParaRPr>
          </a:p>
          <a:p>
            <a:pPr lvl="0">
              <a:lnSpc>
                <a:spcPct val="107000"/>
              </a:lnSpc>
            </a:pPr>
            <a:endParaRPr lang="en-GB" sz="1400" dirty="0" smtClean="0">
              <a:solidFill>
                <a:schemeClr val="bg1"/>
              </a:solidFill>
              <a:latin typeface="+mj-lt"/>
              <a:ea typeface="Calibri" panose="020F0502020204030204" pitchFamily="34" charset="0"/>
              <a:cs typeface="Calibri" panose="020F0502020204030204" pitchFamily="34" charset="0"/>
            </a:endParaRPr>
          </a:p>
          <a:p>
            <a:pPr marL="171450" lvl="0" indent="-171450">
              <a:lnSpc>
                <a:spcPct val="107000"/>
              </a:lnSpc>
              <a:buFont typeface="Wingdings" panose="05000000000000000000" pitchFamily="2" charset="2"/>
              <a:buChar char="§"/>
            </a:pPr>
            <a:r>
              <a:rPr lang="en-GB" sz="1400" dirty="0" smtClean="0">
                <a:solidFill>
                  <a:schemeClr val="bg1"/>
                </a:solidFill>
                <a:latin typeface="+mj-lt"/>
                <a:ea typeface="Calibri" panose="020F0502020204030204" pitchFamily="34" charset="0"/>
                <a:cs typeface="Calibri" panose="020F0502020204030204" pitchFamily="34" charset="0"/>
              </a:rPr>
              <a:t>His </a:t>
            </a:r>
            <a:r>
              <a:rPr lang="en-GB" sz="1400" dirty="0">
                <a:solidFill>
                  <a:schemeClr val="bg1"/>
                </a:solidFill>
                <a:latin typeface="+mj-lt"/>
                <a:ea typeface="Calibri" panose="020F0502020204030204" pitchFamily="34" charset="0"/>
                <a:cs typeface="Calibri" panose="020F0502020204030204" pitchFamily="34" charset="0"/>
              </a:rPr>
              <a:t>reasonable adjustments claim therefore failed. </a:t>
            </a:r>
            <a:endParaRPr lang="en-GB" sz="1400" dirty="0">
              <a:solidFill>
                <a:schemeClr val="bg1"/>
              </a:solidFill>
              <a:latin typeface="+mj-lt"/>
              <a:ea typeface="Calibri" panose="020F0502020204030204" pitchFamily="34" charset="0"/>
              <a:cs typeface="Times New Roman" panose="02020603050405020304" pitchFamily="18" charset="0"/>
            </a:endParaRPr>
          </a:p>
          <a:p>
            <a:pPr marL="171450" lvl="0" indent="-171450">
              <a:lnSpc>
                <a:spcPct val="107000"/>
              </a:lnSpc>
              <a:buFont typeface="Wingdings" panose="05000000000000000000" pitchFamily="2" charset="2"/>
              <a:buChar char="§"/>
            </a:pPr>
            <a:endParaRPr lang="en-GB" sz="1400" dirty="0" smtClean="0">
              <a:solidFill>
                <a:schemeClr val="bg1"/>
              </a:solidFill>
              <a:effectLst/>
              <a:latin typeface="+mj-lt"/>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Wingdings" panose="05000000000000000000" pitchFamily="2" charset="2"/>
              <a:buChar char="§"/>
            </a:pPr>
            <a:r>
              <a:rPr lang="en-GB" sz="1400" dirty="0" smtClean="0">
                <a:solidFill>
                  <a:schemeClr val="bg1"/>
                </a:solidFill>
                <a:latin typeface="+mj-lt"/>
                <a:ea typeface="Calibri" panose="020F0502020204030204" pitchFamily="34" charset="0"/>
                <a:cs typeface="Calibri" panose="020F0502020204030204" pitchFamily="34" charset="0"/>
              </a:rPr>
              <a:t>The </a:t>
            </a:r>
            <a:r>
              <a:rPr lang="en-GB" sz="1400" dirty="0">
                <a:solidFill>
                  <a:schemeClr val="bg1"/>
                </a:solidFill>
                <a:latin typeface="+mj-lt"/>
                <a:ea typeface="Calibri" panose="020F0502020204030204" pitchFamily="34" charset="0"/>
                <a:cs typeface="Calibri" panose="020F0502020204030204" pitchFamily="34" charset="0"/>
              </a:rPr>
              <a:t>EAT observed that slotting him into a role was objectively a step which would have alleviated any disadvantage, but it would have affected other potential redundant employees.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25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932579" y="771968"/>
            <a:ext cx="1461215" cy="584775"/>
          </a:xfrm>
        </p:spPr>
        <p:txBody>
          <a:bodyPr/>
          <a:lstStyle/>
          <a:p>
            <a:r>
              <a:rPr lang="en-GB" sz="1800" b="1" dirty="0">
                <a:latin typeface="+mj-lt"/>
                <a:ea typeface="Calibri" panose="020F0502020204030204" pitchFamily="34" charset="0"/>
                <a:cs typeface="Calibri" panose="020F0502020204030204" pitchFamily="34" charset="0"/>
              </a:rPr>
              <a:t>Key points to take away from this case</a:t>
            </a:r>
            <a:endParaRPr lang="en-GB" sz="1800" dirty="0">
              <a:latin typeface="+mj-lt"/>
              <a:ea typeface="Calibri" panose="020F0502020204030204" pitchFamily="34" charset="0"/>
              <a:cs typeface="Times New Roman" panose="02020603050405020304" pitchFamily="18" charset="0"/>
            </a:endParaRPr>
          </a:p>
        </p:txBody>
      </p:sp>
      <p:sp>
        <p:nvSpPr>
          <p:cNvPr id="11" name="Text Placeholder 10"/>
          <p:cNvSpPr>
            <a:spLocks noGrp="1"/>
          </p:cNvSpPr>
          <p:nvPr>
            <p:ph type="body" sz="quarter" idx="17"/>
          </p:nvPr>
        </p:nvSpPr>
        <p:spPr>
          <a:xfrm>
            <a:off x="241200" y="657843"/>
            <a:ext cx="5764009" cy="4225442"/>
          </a:xfrm>
        </p:spPr>
        <p:txBody>
          <a:bodyPr/>
          <a:lstStyle/>
          <a:p>
            <a:pPr marL="0" indent="0" algn="just">
              <a:lnSpc>
                <a:spcPct val="107000"/>
              </a:lnSpc>
              <a:buNone/>
            </a:pPr>
            <a:endParaRPr lang="en-GB" sz="1800" dirty="0">
              <a:solidFill>
                <a:schemeClr val="accent3"/>
              </a:solidFill>
            </a:endParaRPr>
          </a:p>
          <a:p>
            <a:pPr marL="0" indent="0" algn="just">
              <a:lnSpc>
                <a:spcPct val="107000"/>
              </a:lnSpc>
              <a:buNone/>
            </a:pP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This case is a reminder that when it comes to making reasonable adjustments:</a:t>
            </a:r>
          </a:p>
          <a:p>
            <a:pPr marL="342900" indent="-342900" algn="just">
              <a:lnSpc>
                <a:spcPct val="107000"/>
              </a:lnSpc>
              <a:buFont typeface="+mj-lt"/>
              <a:buAutoNum type="arabicPeriod"/>
            </a:pPr>
            <a:r>
              <a:rPr lang="en-GB" sz="1400" dirty="0" smtClean="0">
                <a:solidFill>
                  <a:srgbClr val="000000"/>
                </a:solidFill>
                <a:ea typeface="Calibri" panose="020F0502020204030204" pitchFamily="34" charset="0"/>
                <a:cs typeface="Calibri Light" panose="020F0302020204030204" pitchFamily="34" charset="0"/>
              </a:rPr>
              <a:t>The duty only arises when an individual is </a:t>
            </a:r>
            <a:r>
              <a:rPr lang="en-GB" sz="1400" dirty="0" smtClean="0">
                <a:solidFill>
                  <a:srgbClr val="000000"/>
                </a:solidFill>
                <a:ea typeface="Calibri" panose="020F0502020204030204" pitchFamily="34" charset="0"/>
                <a:cs typeface="Calibri" panose="020F0502020204030204" pitchFamily="34" charset="0"/>
              </a:rPr>
              <a:t>placed </a:t>
            </a:r>
            <a:r>
              <a:rPr lang="en-GB" sz="1400" dirty="0">
                <a:solidFill>
                  <a:srgbClr val="000000"/>
                </a:solidFill>
                <a:ea typeface="Calibri" panose="020F0502020204030204" pitchFamily="34" charset="0"/>
                <a:cs typeface="Calibri" panose="020F0502020204030204" pitchFamily="34" charset="0"/>
              </a:rPr>
              <a:t>at a substantial disadvantage in comparison with </a:t>
            </a:r>
            <a:r>
              <a:rPr lang="en-GB" sz="1400" dirty="0" smtClean="0">
                <a:solidFill>
                  <a:srgbClr val="000000"/>
                </a:solidFill>
                <a:ea typeface="Calibri" panose="020F0502020204030204" pitchFamily="34" charset="0"/>
                <a:cs typeface="Calibri" panose="020F0502020204030204" pitchFamily="34" charset="0"/>
              </a:rPr>
              <a:t>a person </a:t>
            </a:r>
            <a:r>
              <a:rPr lang="en-GB" sz="1400" dirty="0">
                <a:solidFill>
                  <a:srgbClr val="000000"/>
                </a:solidFill>
                <a:ea typeface="Calibri" panose="020F0502020204030204" pitchFamily="34" charset="0"/>
                <a:cs typeface="Calibri" panose="020F0502020204030204" pitchFamily="34" charset="0"/>
              </a:rPr>
              <a:t>who is not </a:t>
            </a:r>
            <a:r>
              <a:rPr lang="en-GB" sz="1400" dirty="0" smtClean="0">
                <a:solidFill>
                  <a:srgbClr val="000000"/>
                </a:solidFill>
                <a:ea typeface="Calibri" panose="020F0502020204030204" pitchFamily="34" charset="0"/>
                <a:cs typeface="Calibri" panose="020F0502020204030204" pitchFamily="34" charset="0"/>
              </a:rPr>
              <a:t>disabled.</a:t>
            </a:r>
            <a:endParaRPr lang="en-GB" sz="1400" dirty="0" smtClean="0">
              <a:solidFill>
                <a:srgbClr val="000000"/>
              </a:solidFill>
              <a:ea typeface="Calibri" panose="020F0502020204030204" pitchFamily="34" charset="0"/>
              <a:cs typeface="Calibri Light" panose="020F0302020204030204" pitchFamily="34" charset="0"/>
            </a:endParaRPr>
          </a:p>
          <a:p>
            <a:pPr marL="342900" indent="-342900" algn="just">
              <a:lnSpc>
                <a:spcPct val="107000"/>
              </a:lnSpc>
              <a:buFont typeface="+mj-lt"/>
              <a:buAutoNum type="arabicPeriod"/>
            </a:pPr>
            <a:r>
              <a:rPr lang="en-GB" sz="1400" dirty="0" smtClean="0">
                <a:solidFill>
                  <a:srgbClr val="000000"/>
                </a:solidFill>
                <a:ea typeface="Calibri" panose="020F0502020204030204" pitchFamily="34" charset="0"/>
                <a:cs typeface="Calibri Light" panose="020F0302020204030204" pitchFamily="34" charset="0"/>
              </a:rPr>
              <a:t>The duty is to make reasonable adjustments only-  there is </a:t>
            </a:r>
            <a:r>
              <a:rPr lang="en-GB" sz="1400" dirty="0">
                <a:cs typeface="Calibri" panose="020F0502020204030204" pitchFamily="34" charset="0"/>
              </a:rPr>
              <a:t>no </a:t>
            </a:r>
            <a:r>
              <a:rPr lang="en-GB" sz="1400" dirty="0" smtClean="0">
                <a:cs typeface="Calibri" panose="020F0502020204030204" pitchFamily="34" charset="0"/>
              </a:rPr>
              <a:t>requirement to take </a:t>
            </a:r>
            <a:r>
              <a:rPr lang="en-GB" sz="1400" dirty="0">
                <a:cs typeface="Calibri" panose="020F0502020204030204" pitchFamily="34" charset="0"/>
              </a:rPr>
              <a:t>measures that would impose a disproportionate burden on the </a:t>
            </a:r>
            <a:r>
              <a:rPr lang="en-GB" sz="1400" dirty="0" smtClean="0">
                <a:cs typeface="Calibri" panose="020F0502020204030204" pitchFamily="34" charset="0"/>
              </a:rPr>
              <a:t>employer.</a:t>
            </a:r>
            <a:endParaRPr lang="en-GB" sz="1400" dirty="0" smtClean="0">
              <a:solidFill>
                <a:srgbClr val="000000"/>
              </a:solidFill>
              <a:ea typeface="Calibri" panose="020F0502020204030204" pitchFamily="34" charset="0"/>
              <a:cs typeface="Calibri Light" panose="020F0302020204030204" pitchFamily="34" charset="0"/>
            </a:endParaRPr>
          </a:p>
          <a:p>
            <a:pPr marL="0" indent="0" algn="just">
              <a:lnSpc>
                <a:spcPct val="107000"/>
              </a:lnSpc>
              <a:buNone/>
            </a:pPr>
            <a:r>
              <a:rPr lang="en-GB" sz="1400" dirty="0" smtClean="0">
                <a:solidFill>
                  <a:srgbClr val="000000"/>
                </a:solidFill>
                <a:ea typeface="Calibri" panose="020F0502020204030204" pitchFamily="34" charset="0"/>
                <a:cs typeface="Calibri Light" panose="020F0302020204030204" pitchFamily="34" charset="0"/>
              </a:rPr>
              <a:t>If you are unsure as to what adjustments would be reasonable, seek medical advice.</a:t>
            </a:r>
          </a:p>
          <a:p>
            <a:pPr marL="0" indent="0" algn="just">
              <a:lnSpc>
                <a:spcPct val="107000"/>
              </a:lnSpc>
              <a:buNone/>
            </a:pPr>
            <a:r>
              <a:rPr lang="en-GB" sz="1400" dirty="0" smtClean="0">
                <a:cs typeface="Calibri" panose="020F0502020204030204" pitchFamily="34" charset="0"/>
              </a:rPr>
              <a:t>Please note that the duty to make reasonable adjustments will not arise unless the employer knows or ought reasonably to know of the disabled person’ disability and that the disabled person is likely to be placed at a substantial disadvantage. </a:t>
            </a:r>
            <a:endParaRPr lang="en-GB" sz="1400" dirty="0">
              <a:cs typeface="Calibri" panose="020F0502020204030204" pitchFamily="34" charset="0"/>
            </a:endParaRPr>
          </a:p>
        </p:txBody>
      </p:sp>
      <p:sp>
        <p:nvSpPr>
          <p:cNvPr id="2" name="Rectangle 1"/>
          <p:cNvSpPr/>
          <p:nvPr/>
        </p:nvSpPr>
        <p:spPr>
          <a:xfrm>
            <a:off x="241200" y="587302"/>
            <a:ext cx="5583657" cy="369332"/>
          </a:xfrm>
          <a:prstGeom prst="rect">
            <a:avLst/>
          </a:prstGeom>
        </p:spPr>
        <p:txBody>
          <a:bodyPr wrap="square">
            <a:spAutoFit/>
          </a:bodyPr>
          <a:lstStyle/>
          <a:p>
            <a:r>
              <a:rPr lang="en-GB" dirty="0">
                <a:solidFill>
                  <a:schemeClr val="accent3"/>
                </a:solidFill>
                <a:latin typeface="+mj-lt"/>
              </a:rPr>
              <a:t>Impact</a:t>
            </a:r>
            <a:endParaRPr lang="en-GB" dirty="0">
              <a:latin typeface="+mj-lt"/>
            </a:endParaRPr>
          </a:p>
        </p:txBody>
      </p:sp>
    </p:spTree>
    <p:extLst>
      <p:ext uri="{BB962C8B-B14F-4D97-AF65-F5344CB8AC3E}">
        <p14:creationId xmlns:p14="http://schemas.microsoft.com/office/powerpoint/2010/main" val="932843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679836"/>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Discrimination arising from a disability</a:t>
            </a:r>
            <a:endParaRPr lang="en-GB"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2683683"/>
          </a:xfrm>
          <a:prstGeom prst="rect">
            <a:avLst/>
          </a:prstGeom>
        </p:spPr>
        <p:txBody>
          <a:bodyPr wrap="square">
            <a:spAutoFit/>
          </a:bodyPr>
          <a:lstStyle/>
          <a:p>
            <a:pPr>
              <a:lnSpc>
                <a:spcPct val="107000"/>
              </a:lnSpc>
              <a:spcAft>
                <a:spcPts val="800"/>
              </a:spcAft>
            </a:pPr>
            <a:r>
              <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Background</a:t>
            </a:r>
          </a:p>
          <a:p>
            <a:pPr>
              <a:lnSpc>
                <a:spcPct val="107000"/>
              </a:lnSpc>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Discrimination </a:t>
            </a:r>
            <a:r>
              <a:rPr lang="en-GB" sz="1400" dirty="0">
                <a:latin typeface="Calibri Light" panose="020F0302020204030204" pitchFamily="34" charset="0"/>
                <a:ea typeface="Calibri" panose="020F0502020204030204" pitchFamily="34" charset="0"/>
                <a:cs typeface="Calibri Light" panose="020F0302020204030204" pitchFamily="34" charset="0"/>
              </a:rPr>
              <a:t>arising from disability arises where:</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A treats B unfavourably because of something arising in consequence of B’s disability ( rather than because of the disability itself); and </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A cannot show that the treatment is a proportionate means of achieving a legitimate aim. </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71277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dirty="0"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12249127_1.pptx" id="{B3CF6C31-D77F-49F0-B19C-70695ADCA870}" vid="{7E7ED3AB-F95E-425D-A097-11078C1EC34B}"/>
    </a:ext>
  </a:extLst>
</a:theme>
</file>

<file path=ppt/theme/theme2.xml><?xml version="1.0" encoding="utf-8"?>
<a:theme xmlns:a="http://schemas.openxmlformats.org/drawingml/2006/main" name="Content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EF66C0D1-B314-4F8C-9F1E-D36E375C85DF}"/>
    </a:ext>
  </a:extLst>
</a:theme>
</file>

<file path=ppt/theme/theme3.xml><?xml version="1.0" encoding="utf-8"?>
<a:theme xmlns:a="http://schemas.openxmlformats.org/drawingml/2006/main" name="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4D9DF9A2-F0E0-4591-A635-C5E4EF55C409}"/>
    </a:ext>
  </a:extLst>
</a:theme>
</file>

<file path=ppt/theme/theme4.xml><?xml version="1.0" encoding="utf-8"?>
<a:theme xmlns:a="http://schemas.openxmlformats.org/drawingml/2006/main" name="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7169499C-7CC3-4F26-B0BE-73EF5312709E}"/>
    </a:ext>
  </a:extLst>
</a:theme>
</file>

<file path=ppt/theme/theme5.xml><?xml version="1.0" encoding="utf-8"?>
<a:theme xmlns:a="http://schemas.openxmlformats.org/drawingml/2006/main" name="PB image Masters">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63E7170B-4F55-4391-A3DC-C2A99E46402E}"/>
    </a:ext>
  </a:extLst>
</a:theme>
</file>

<file path=ppt/theme/theme6.xml><?xml version="1.0" encoding="utf-8"?>
<a:theme xmlns:a="http://schemas.openxmlformats.org/drawingml/2006/main" name="Appendix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C5F13E01-08A2-4EDB-B4F1-DFB7DE8BABDF}"/>
    </a:ext>
  </a:extLst>
</a:theme>
</file>

<file path=ppt/theme/theme7.xml><?xml version="1.0" encoding="utf-8"?>
<a:theme xmlns:a="http://schemas.openxmlformats.org/drawingml/2006/main" name="1_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B94D695F-E437-41E5-A3DB-D078D0127CC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Slideshow presentation template</Template>
  <TotalTime>2735</TotalTime>
  <Words>3279</Words>
  <Application>Microsoft Office PowerPoint</Application>
  <PresentationFormat>On-screen Show (16:9)</PresentationFormat>
  <Paragraphs>322</Paragraphs>
  <Slides>41</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41</vt:i4>
      </vt:variant>
    </vt:vector>
  </HeadingPairs>
  <TitlesOfParts>
    <vt:vector size="56" baseType="lpstr">
      <vt:lpstr>Arial</vt:lpstr>
      <vt:lpstr>Calibri</vt:lpstr>
      <vt:lpstr>Calibri Light</vt:lpstr>
      <vt:lpstr>Lato</vt:lpstr>
      <vt:lpstr>Lato Light</vt:lpstr>
      <vt:lpstr>Symbol</vt:lpstr>
      <vt:lpstr>Times New Roman</vt:lpstr>
      <vt:lpstr>Wingdings</vt:lpstr>
      <vt:lpstr>Cover Master</vt:lpstr>
      <vt:lpstr>Contents Master</vt:lpstr>
      <vt:lpstr>Process Master</vt:lpstr>
      <vt:lpstr>Master</vt:lpstr>
      <vt:lpstr>PB image Masters</vt:lpstr>
      <vt:lpstr>Appendix Master</vt:lpstr>
      <vt:lpstr>1_Process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 Bailey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Gilroy</dc:creator>
  <cp:lastModifiedBy>Claire Berry (Legal Services)</cp:lastModifiedBy>
  <cp:revision>152</cp:revision>
  <dcterms:created xsi:type="dcterms:W3CDTF">2020-12-22T09:55:01Z</dcterms:created>
  <dcterms:modified xsi:type="dcterms:W3CDTF">2023-04-24T16:00:02Z</dcterms:modified>
</cp:coreProperties>
</file>