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91" r:id="rId3"/>
    <p:sldMasterId id="2147483676" r:id="rId4"/>
    <p:sldMasterId id="2147483738" r:id="rId5"/>
    <p:sldMasterId id="2147483699" r:id="rId6"/>
    <p:sldMasterId id="2147483733" r:id="rId7"/>
  </p:sldMasterIdLst>
  <p:notesMasterIdLst>
    <p:notesMasterId r:id="rId42"/>
  </p:notesMasterIdLst>
  <p:handoutMasterIdLst>
    <p:handoutMasterId r:id="rId43"/>
  </p:handoutMasterIdLst>
  <p:sldIdLst>
    <p:sldId id="259" r:id="rId8"/>
    <p:sldId id="262" r:id="rId9"/>
    <p:sldId id="267" r:id="rId10"/>
    <p:sldId id="391" r:id="rId11"/>
    <p:sldId id="422" r:id="rId12"/>
    <p:sldId id="271" r:id="rId13"/>
    <p:sldId id="393" r:id="rId14"/>
    <p:sldId id="394" r:id="rId15"/>
    <p:sldId id="397" r:id="rId16"/>
    <p:sldId id="396" r:id="rId17"/>
    <p:sldId id="395" r:id="rId18"/>
    <p:sldId id="398" r:id="rId19"/>
    <p:sldId id="399" r:id="rId20"/>
    <p:sldId id="400" r:id="rId21"/>
    <p:sldId id="401" r:id="rId22"/>
    <p:sldId id="402" r:id="rId23"/>
    <p:sldId id="403" r:id="rId24"/>
    <p:sldId id="404" r:id="rId25"/>
    <p:sldId id="406" r:id="rId26"/>
    <p:sldId id="416" r:id="rId27"/>
    <p:sldId id="414" r:id="rId28"/>
    <p:sldId id="415" r:id="rId29"/>
    <p:sldId id="380" r:id="rId30"/>
    <p:sldId id="290" r:id="rId31"/>
    <p:sldId id="417" r:id="rId32"/>
    <p:sldId id="376" r:id="rId33"/>
    <p:sldId id="377" r:id="rId34"/>
    <p:sldId id="418" r:id="rId35"/>
    <p:sldId id="378" r:id="rId36"/>
    <p:sldId id="379" r:id="rId37"/>
    <p:sldId id="421" r:id="rId38"/>
    <p:sldId id="420" r:id="rId39"/>
    <p:sldId id="358" r:id="rId40"/>
    <p:sldId id="28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B31054-2D28-4D73-B66F-AFF36CA50FD6}">
          <p14:sldIdLst>
            <p14:sldId id="259"/>
            <p14:sldId id="262"/>
            <p14:sldId id="267"/>
            <p14:sldId id="391"/>
            <p14:sldId id="422"/>
            <p14:sldId id="271"/>
            <p14:sldId id="393"/>
            <p14:sldId id="394"/>
            <p14:sldId id="397"/>
            <p14:sldId id="396"/>
            <p14:sldId id="395"/>
            <p14:sldId id="398"/>
            <p14:sldId id="399"/>
            <p14:sldId id="400"/>
            <p14:sldId id="401"/>
            <p14:sldId id="402"/>
            <p14:sldId id="403"/>
            <p14:sldId id="404"/>
            <p14:sldId id="406"/>
            <p14:sldId id="416"/>
            <p14:sldId id="414"/>
            <p14:sldId id="415"/>
            <p14:sldId id="380"/>
            <p14:sldId id="290"/>
            <p14:sldId id="417"/>
            <p14:sldId id="376"/>
            <p14:sldId id="377"/>
            <p14:sldId id="418"/>
            <p14:sldId id="378"/>
            <p14:sldId id="379"/>
            <p14:sldId id="421"/>
            <p14:sldId id="420"/>
            <p14:sldId id="358"/>
          </p14:sldIdLst>
        </p14:section>
        <p14:section name="Untitled Section" id="{4F960A8C-35DC-49FC-AED3-4A1144BE2704}">
          <p14:sldIdLst>
            <p14:sldId id="286"/>
          </p14:sldIdLst>
        </p14:section>
      </p14:sectionLst>
    </p:ext>
    <p:ext uri="{EFAFB233-063F-42B5-8137-9DF3F51BA10A}">
      <p15:sldGuideLst xmlns:p15="http://schemas.microsoft.com/office/powerpoint/2012/main">
        <p15:guide id="1" orient="horz" pos="1620" userDrawn="1">
          <p15:clr>
            <a:srgbClr val="A4A3A4"/>
          </p15:clr>
        </p15:guide>
        <p15:guide id="9"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F786D"/>
    <a:srgbClr val="35AF98"/>
    <a:srgbClr val="39AA95"/>
    <a:srgbClr val="BFBFBF"/>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4651" autoAdjust="0"/>
  </p:normalViewPr>
  <p:slideViewPr>
    <p:cSldViewPr snapToGrid="0" snapToObjects="1">
      <p:cViewPr varScale="1">
        <p:scale>
          <a:sx n="144" d="100"/>
          <a:sy n="144" d="100"/>
        </p:scale>
        <p:origin x="690" y="114"/>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A2E2C-04F5-4239-9F95-C2292D13E14B}" type="datetimeFigureOut">
              <a:rPr lang="en-GB" smtClean="0"/>
              <a:t>07/07/2023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FC279C-40BC-4AA3-9202-A91672476CD8}" type="slidenum">
              <a:rPr lang="en-GB" smtClean="0"/>
              <a:t>‹#›</a:t>
            </a:fld>
            <a:endParaRPr lang="en-GB"/>
          </a:p>
        </p:txBody>
      </p:sp>
    </p:spTree>
    <p:extLst>
      <p:ext uri="{BB962C8B-B14F-4D97-AF65-F5344CB8AC3E}">
        <p14:creationId xmlns:p14="http://schemas.microsoft.com/office/powerpoint/2010/main" val="36990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1A363-DE7C-6B45-BDC4-78487A9F0DE0}"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C723-4482-DA4B-A373-81FD13C2369A}" type="slidenum">
              <a:rPr lang="en-GB" smtClean="0"/>
              <a:t>‹#›</a:t>
            </a:fld>
            <a:endParaRPr lang="en-GB"/>
          </a:p>
        </p:txBody>
      </p:sp>
    </p:spTree>
    <p:extLst>
      <p:ext uri="{BB962C8B-B14F-4D97-AF65-F5344CB8AC3E}">
        <p14:creationId xmlns:p14="http://schemas.microsoft.com/office/powerpoint/2010/main" val="26616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tif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tif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tif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tif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8" name="Picture 2" descr="person walking holding brown leather bag">
            <a:extLst>
              <a:ext uri="{FF2B5EF4-FFF2-40B4-BE49-F238E27FC236}">
                <a16:creationId xmlns:a16="http://schemas.microsoft.com/office/drawing/2014/main" id="{316DF934-C59E-6043-9893-1AC066345EF8}"/>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4443"/>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24">
            <a:extLst>
              <a:ext uri="{FF2B5EF4-FFF2-40B4-BE49-F238E27FC236}">
                <a16:creationId xmlns:a16="http://schemas.microsoft.com/office/drawing/2014/main" id="{D9A56FA2-B85B-9F44-813D-92F870F051FE}"/>
              </a:ext>
            </a:extLst>
          </p:cNvPr>
          <p:cNvSpPr/>
          <p:nvPr userDrawn="1"/>
        </p:nvSpPr>
        <p:spPr>
          <a:xfrm>
            <a:off x="0" y="0"/>
            <a:ext cx="9143999" cy="51444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20" name="Round Single Corner Rectangle 27">
            <a:extLst>
              <a:ext uri="{FF2B5EF4-FFF2-40B4-BE49-F238E27FC236}">
                <a16:creationId xmlns:a16="http://schemas.microsoft.com/office/drawing/2014/main" id="{F752996A-ADBC-E345-87B1-B7B6027F62F0}"/>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69" name="Round Single Corner Rectangle 27">
            <a:extLst>
              <a:ext uri="{FF2B5EF4-FFF2-40B4-BE49-F238E27FC236}">
                <a16:creationId xmlns:a16="http://schemas.microsoft.com/office/drawing/2014/main" id="{A8331A52-2E29-8C40-927D-17445A8FF65F}"/>
              </a:ext>
            </a:extLst>
          </p:cNvPr>
          <p:cNvSpPr/>
          <p:nvPr userDrawn="1"/>
        </p:nvSpPr>
        <p:spPr>
          <a:xfrm>
            <a:off x="4967521" y="2008822"/>
            <a:ext cx="1348450" cy="1330851"/>
          </a:xfrm>
          <a:prstGeom prst="round1Rect">
            <a:avLst>
              <a:gd name="adj" fmla="val 0"/>
            </a:avLst>
          </a:prstGeom>
          <a:solidFill>
            <a:schemeClr val="tx1">
              <a:lumMod val="90000"/>
              <a:lumOff val="10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1" name="Round Single Corner Rectangle 27">
            <a:extLst>
              <a:ext uri="{FF2B5EF4-FFF2-40B4-BE49-F238E27FC236}">
                <a16:creationId xmlns:a16="http://schemas.microsoft.com/office/drawing/2014/main" id="{E1B4D600-9B80-E04B-9E12-825A8EE5719C}"/>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75" name="Group 74">
            <a:extLst>
              <a:ext uri="{FF2B5EF4-FFF2-40B4-BE49-F238E27FC236}">
                <a16:creationId xmlns:a16="http://schemas.microsoft.com/office/drawing/2014/main" id="{38773A36-8220-0740-B96C-83A5F83F77D1}"/>
              </a:ext>
            </a:extLst>
          </p:cNvPr>
          <p:cNvGrpSpPr/>
          <p:nvPr userDrawn="1"/>
        </p:nvGrpSpPr>
        <p:grpSpPr bwMode="gray">
          <a:xfrm>
            <a:off x="752475" y="397317"/>
            <a:ext cx="1476488" cy="286296"/>
            <a:chOff x="4375150" y="6157913"/>
            <a:chExt cx="1874838" cy="363537"/>
          </a:xfrm>
        </p:grpSpPr>
        <p:sp>
          <p:nvSpPr>
            <p:cNvPr id="76" name="Freeform 7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8" name="Freeform 8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9" name="Freeform 8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0" name="Freeform 8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1" name="Freeform 9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2" name="Freeform 9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3" name="Freeform 9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4" name="Freeform 9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5" name="Freeform 9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6" name="Freeform 9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7" name="Freeform 9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8" name="Freeform 9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9" name="Freeform 9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0" name="Freeform 9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1" name="Freeform 10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2" name="Freeform 10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3" name="Freeform 10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4" name="Freeform 10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5" name="Freeform 10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6" name="Freeform 10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7" name="Freeform 10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8" name="Freeform 10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9" name="Freeform 10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0" name="Freeform 10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37">
            <a:extLst>
              <a:ext uri="{FF2B5EF4-FFF2-40B4-BE49-F238E27FC236}">
                <a16:creationId xmlns:a16="http://schemas.microsoft.com/office/drawing/2014/main" id="{02212DB5-4339-9E4E-A3BC-28B361D54E96}"/>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D466D17B-B4DE-FB4E-930F-7AE0E907B48B}"/>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78F30A9E-2CF0-554D-9595-8889752919F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51" name="Text Placeholder 4">
            <a:extLst>
              <a:ext uri="{FF2B5EF4-FFF2-40B4-BE49-F238E27FC236}">
                <a16:creationId xmlns:a16="http://schemas.microsoft.com/office/drawing/2014/main" id="{5FC1BBD0-67FA-DA4A-BC72-156563F44882}"/>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sp>
        <p:nvSpPr>
          <p:cNvPr id="52" name="Round Single Corner Rectangle 27">
            <a:extLst>
              <a:ext uri="{FF2B5EF4-FFF2-40B4-BE49-F238E27FC236}">
                <a16:creationId xmlns:a16="http://schemas.microsoft.com/office/drawing/2014/main" id="{AA929525-20D1-5A48-A5B6-0848B5792B99}"/>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098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74" userDrawn="1">
          <p15:clr>
            <a:srgbClr val="FBAE40"/>
          </p15:clr>
        </p15:guide>
        <p15:guide id="4" orient="horz" pos="260" userDrawn="1">
          <p15:clr>
            <a:srgbClr val="FBAE40"/>
          </p15:clr>
        </p15:guide>
        <p15:guide id="5"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6060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80"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7986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0" name="Text Placeholder 2"/>
          <p:cNvSpPr>
            <a:spLocks noGrp="1"/>
          </p:cNvSpPr>
          <p:nvPr>
            <p:ph type="body" sz="quarter" idx="16" hasCustomPrompt="1"/>
          </p:nvPr>
        </p:nvSpPr>
        <p:spPr>
          <a:xfrm>
            <a:off x="386535" y="1388853"/>
            <a:ext cx="8352651" cy="3415309"/>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5318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4572493" y="687389"/>
            <a:ext cx="0" cy="40385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4727159" y="653904"/>
            <a:ext cx="401202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4" name="Picture 13"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Text Placeholder 2"/>
          <p:cNvSpPr>
            <a:spLocks noGrp="1"/>
          </p:cNvSpPr>
          <p:nvPr>
            <p:ph type="body" sz="quarter" idx="16" hasCustomPrompt="1"/>
          </p:nvPr>
        </p:nvSpPr>
        <p:spPr>
          <a:xfrm>
            <a:off x="386536"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5" name="Text Placeholder 2"/>
          <p:cNvSpPr>
            <a:spLocks noGrp="1"/>
          </p:cNvSpPr>
          <p:nvPr>
            <p:ph type="body" sz="quarter" idx="17" hasCustomPrompt="1"/>
          </p:nvPr>
        </p:nvSpPr>
        <p:spPr>
          <a:xfrm>
            <a:off x="4727159"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5023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userDrawn="1">
          <p15:clr>
            <a:srgbClr val="FBAE40"/>
          </p15:clr>
        </p15:guide>
        <p15:guide id="8" orient="horz" pos="29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ssage Box 2 /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034"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spcAft>
                <a:spcPts val="500"/>
              </a:spcAft>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1" name="Picture 10"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727159"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0286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userDrawn="1">
          <p15:clr>
            <a:srgbClr val="FBAE40"/>
          </p15:clr>
        </p15:guide>
        <p15:guide id="5" pos="5505">
          <p15:clr>
            <a:srgbClr val="FBAE40"/>
          </p15:clr>
        </p15:guide>
        <p15:guide id="6" pos="1487">
          <p15:clr>
            <a:srgbClr val="FBAE40"/>
          </p15:clr>
        </p15:guide>
        <p15:guide id="8" orient="horz" pos="2977" userDrawn="1">
          <p15:clr>
            <a:srgbClr val="FBAE40"/>
          </p15:clr>
        </p15:guide>
        <p15:guide id="9" pos="313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ssage Box Layout rever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560616"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4971114" y="0"/>
            <a:ext cx="2293200"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535841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5347781" y="738595"/>
            <a:ext cx="1559972"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5358413" y="1838963"/>
            <a:ext cx="1559972"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grpSp>
        <p:nvGrpSpPr>
          <p:cNvPr id="13" name="Group 1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4" name="Freeform 1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6" name="Text Placeholder 2"/>
          <p:cNvSpPr>
            <a:spLocks noGrp="1"/>
          </p:cNvSpPr>
          <p:nvPr>
            <p:ph type="body" sz="quarter" idx="17" hasCustomPrompt="1"/>
          </p:nvPr>
        </p:nvSpPr>
        <p:spPr>
          <a:xfrm>
            <a:off x="247800"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7498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0" y="-1"/>
            <a:ext cx="2902857"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123" y="0"/>
            <a:ext cx="210661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6800" y="771968"/>
            <a:ext cx="1941600" cy="584775"/>
          </a:xfrm>
          <a:prstGeom prst="rect">
            <a:avLst/>
          </a:prstGeom>
        </p:spPr>
        <p:txBody>
          <a:bodyPr lIns="0" tIns="0" rIns="0" bIns="0" numCol="1" spcCol="360000"/>
          <a:lstStyle>
            <a:lvl1pPr marL="3175" indent="-3175" algn="ctr">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2" name="Text Placeholder 2"/>
          <p:cNvSpPr>
            <a:spLocks noGrp="1"/>
          </p:cNvSpPr>
          <p:nvPr>
            <p:ph type="body" sz="quarter" idx="18" hasCustomPrompt="1"/>
          </p:nvPr>
        </p:nvSpPr>
        <p:spPr>
          <a:xfrm>
            <a:off x="3284969" y="770400"/>
            <a:ext cx="5583600"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2159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2/3 tex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37768" r="30842"/>
          <a:stretch/>
        </p:blipFill>
        <p:spPr>
          <a:xfrm>
            <a:off x="0" y="1"/>
            <a:ext cx="2901600"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123" y="0"/>
            <a:ext cx="210661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5836" y="771968"/>
            <a:ext cx="1925391" cy="584775"/>
          </a:xfrm>
          <a:prstGeom prst="rect">
            <a:avLst/>
          </a:prstGeom>
        </p:spPr>
        <p:txBody>
          <a:bodyPr lIns="0" tIns="0" rIns="0" bIns="0" numCol="1" spcCol="360000"/>
          <a:lstStyle>
            <a:lvl1pPr marL="3175" indent="-3175" algn="ctr">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2" name="Text Placeholder 2"/>
          <p:cNvSpPr>
            <a:spLocks noGrp="1"/>
          </p:cNvSpPr>
          <p:nvPr>
            <p:ph type="body" sz="quarter" idx="18" hasCustomPrompt="1"/>
          </p:nvPr>
        </p:nvSpPr>
        <p:spPr>
          <a:xfrm>
            <a:off x="3284970" y="738595"/>
            <a:ext cx="5455205"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9589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3 tex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8412" r="19207"/>
          <a:stretch/>
        </p:blipFill>
        <p:spPr>
          <a:xfrm>
            <a:off x="0" y="-2"/>
            <a:ext cx="2901600"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123" y="0"/>
            <a:ext cx="210661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8" hasCustomPrompt="1"/>
          </p:nvPr>
        </p:nvSpPr>
        <p:spPr>
          <a:xfrm>
            <a:off x="3284970" y="738595"/>
            <a:ext cx="5455205"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22"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82958" y="771968"/>
            <a:ext cx="1938270" cy="584775"/>
          </a:xfrm>
          <a:prstGeom prst="rect">
            <a:avLst/>
          </a:prstGeom>
        </p:spPr>
        <p:txBody>
          <a:bodyPr lIns="0" tIns="0" rIns="0" bIns="0" numCol="1" spcCol="360000"/>
          <a:lstStyle>
            <a:lvl1pPr marL="3175" indent="-3175" algn="ctr">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459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3 text revers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6241143" y="-1"/>
            <a:ext cx="2902857" cy="5143500"/>
          </a:xfrm>
          <a:prstGeom prst="rect">
            <a:avLst/>
          </a:prstGeom>
        </p:spPr>
      </p:pic>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6580799" y="771968"/>
            <a:ext cx="2206829" cy="584775"/>
          </a:xfrm>
          <a:prstGeom prst="rect">
            <a:avLst/>
          </a:prstGeom>
        </p:spPr>
        <p:txBody>
          <a:bodyPr lIns="0" tIns="0" rIns="0" bIns="0" numCol="1" spcCol="360000"/>
          <a:lstStyle>
            <a:lvl1pPr marL="3175" indent="-3175" algn="ctr">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1219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2" descr="woman wearing yellow and black plaid shirt">
            <a:extLst>
              <a:ext uri="{FF2B5EF4-FFF2-40B4-BE49-F238E27FC236}">
                <a16:creationId xmlns:a16="http://schemas.microsoft.com/office/drawing/2014/main" id="{208A4E66-79FC-664C-B64F-951F17C7F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3999" cy="5143102"/>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4">
            <a:extLst>
              <a:ext uri="{FF2B5EF4-FFF2-40B4-BE49-F238E27FC236}">
                <a16:creationId xmlns:a16="http://schemas.microsoft.com/office/drawing/2014/main" id="{C35FE59E-89CE-1C48-B17A-83B899E606CC}"/>
              </a:ext>
            </a:extLst>
          </p:cNvPr>
          <p:cNvSpPr/>
          <p:nvPr userDrawn="1"/>
        </p:nvSpPr>
        <p:spPr>
          <a:xfrm>
            <a:off x="-2"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50" name="Group 49">
            <a:extLst>
              <a:ext uri="{FF2B5EF4-FFF2-40B4-BE49-F238E27FC236}">
                <a16:creationId xmlns:a16="http://schemas.microsoft.com/office/drawing/2014/main" id="{6FF530B7-E7D2-AA44-966F-302C97D76D0F}"/>
              </a:ext>
            </a:extLst>
          </p:cNvPr>
          <p:cNvGrpSpPr/>
          <p:nvPr userDrawn="1"/>
        </p:nvGrpSpPr>
        <p:grpSpPr bwMode="gray">
          <a:xfrm>
            <a:off x="752475" y="397317"/>
            <a:ext cx="1476488" cy="286296"/>
            <a:chOff x="4375150" y="6157913"/>
            <a:chExt cx="1874838" cy="363537"/>
          </a:xfrm>
        </p:grpSpPr>
        <p:sp>
          <p:nvSpPr>
            <p:cNvPr id="51" name="Freeform 50">
              <a:extLst>
                <a:ext uri="{FF2B5EF4-FFF2-40B4-BE49-F238E27FC236}">
                  <a16:creationId xmlns:a16="http://schemas.microsoft.com/office/drawing/2014/main" id="{BCF7B1FF-F952-DF49-8FBB-9C413FAE0FD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FCE20893-96BE-474E-8DDB-08FA4F19995C}"/>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2D7A308-FA2A-E944-9DFF-908F5B7FB437}"/>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A81A617-E6C7-3E4A-8A7F-9C382B6423D4}"/>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6945A72F-FDDF-964F-8787-AEA8EBC56055}"/>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DE8FCB0-248B-5940-8958-2C3D23EFCDF6}"/>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2CE26683-7277-D146-9510-20B749E4ADAA}"/>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8A6DBF2A-6279-074B-B353-920E8CDC3834}"/>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17799EEC-F3F9-4A4A-A5B1-CAC7F4AF5B5D}"/>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A4B988C5-871C-464C-8A24-FF3FAE75AB59}"/>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74B9779-A6CA-9B44-B0C4-9573C7475CD5}"/>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D1BBD1A0-4149-2248-93E5-25D3B6AA45C8}"/>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FC94A255-F790-9346-9851-5ECA404D6095}"/>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1C4CFA96-C000-9D45-A3D1-EDA3497B0951}"/>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DB6D4445-BA5F-7346-8BB0-D06BA03606C5}"/>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A584F66-67E4-DA47-B2A6-811237309F8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C1BB151A-B3DF-794C-9CD0-D13EC64FF777}"/>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210178C5-7441-6849-9757-A7C8602941C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4050FF66-C527-744B-B1C7-87809BEE0F9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3835C8BF-7D2D-EA46-88EF-E175D290BAF3}"/>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8B89CF9-9B0C-6441-8EC2-9D0F9273711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4A608E-21D1-5144-8CAA-F6BE0AA49115}"/>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B29A93E2-F9A9-C946-A6B1-F2EEA9844152}"/>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8D41458D-6B7C-7A42-AD7F-E67C9D70828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00A1DF5-8A81-0B44-A747-6026550AB3AE}"/>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CE0A4624-5A88-CA45-B646-00558DCC067C}"/>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4D0F4471-5DD4-5E49-B28E-5565DFFAEB0F}"/>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10CBBF04-BE7B-F64E-B0A6-3B812A4A2BA1}"/>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012B01FA-09DE-9943-A579-34AD4E53E284}"/>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883122C5-399A-0241-A4CB-11323A4BA28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B23C2AB7-AFFB-3A41-998B-26C3A761DA12}"/>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187494A0-4F61-1F44-9566-5816F1FA440A}"/>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475E28AF-F030-4544-801A-56A2DCFA847B}"/>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604852F5-A0DD-4E4E-B534-FA33101FD135}"/>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C5E34A44-9612-B44A-9694-3F0EB979220A}"/>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87" name="Round Single Corner Rectangle 37">
            <a:extLst>
              <a:ext uri="{FF2B5EF4-FFF2-40B4-BE49-F238E27FC236}">
                <a16:creationId xmlns:a16="http://schemas.microsoft.com/office/drawing/2014/main" id="{2220136C-3EEE-7C48-8A1F-A0D331F233A8}"/>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8" name="Rectangle 87">
            <a:extLst>
              <a:ext uri="{FF2B5EF4-FFF2-40B4-BE49-F238E27FC236}">
                <a16:creationId xmlns:a16="http://schemas.microsoft.com/office/drawing/2014/main" id="{AE658AA6-8EA9-6A4D-A57D-69A642F12C50}"/>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89" name="Text Placeholder 4">
            <a:extLst>
              <a:ext uri="{FF2B5EF4-FFF2-40B4-BE49-F238E27FC236}">
                <a16:creationId xmlns:a16="http://schemas.microsoft.com/office/drawing/2014/main" id="{5D071C79-7DCB-1848-AC5E-6953C90F89A4}"/>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90" name="Text Placeholder 4">
            <a:extLst>
              <a:ext uri="{FF2B5EF4-FFF2-40B4-BE49-F238E27FC236}">
                <a16:creationId xmlns:a16="http://schemas.microsoft.com/office/drawing/2014/main" id="{773E15B9-809C-FA46-AB76-9D4D64CB2897}"/>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sp>
        <p:nvSpPr>
          <p:cNvPr id="91" name="Round Single Corner Rectangle 27">
            <a:extLst>
              <a:ext uri="{FF2B5EF4-FFF2-40B4-BE49-F238E27FC236}">
                <a16:creationId xmlns:a16="http://schemas.microsoft.com/office/drawing/2014/main" id="{34726A79-AF07-2147-800B-873DEA0A24D6}"/>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74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2/3 text reverse">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0002"/>
          <a:stretch/>
        </p:blipFill>
        <p:spPr>
          <a:xfrm>
            <a:off x="6247282" y="-2"/>
            <a:ext cx="2903158" cy="5143501"/>
          </a:xfrm>
          <a:prstGeom prst="rect">
            <a:avLst/>
          </a:prstGeom>
        </p:spPr>
      </p:pic>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6580800" y="771968"/>
            <a:ext cx="2224800" cy="584775"/>
          </a:xfrm>
          <a:prstGeom prst="rect">
            <a:avLst/>
          </a:prstGeom>
        </p:spPr>
        <p:txBody>
          <a:bodyPr lIns="0" tIns="0" rIns="0" bIns="0" numCol="1" spcCol="360000"/>
          <a:lstStyle>
            <a:lvl1pPr marL="3175" indent="-3175" algn="ctr">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3902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2/3 text reverse">
    <p:spTree>
      <p:nvGrpSpPr>
        <p:cNvPr id="1" name=""/>
        <p:cNvGrpSpPr/>
        <p:nvPr/>
      </p:nvGrpSpPr>
      <p:grpSpPr>
        <a:xfrm>
          <a:off x="0" y="0"/>
          <a:ext cx="0" cy="0"/>
          <a:chOff x="0" y="0"/>
          <a:chExt cx="0" cy="0"/>
        </a:xfrm>
      </p:grpSpPr>
      <p:pic>
        <p:nvPicPr>
          <p:cNvPr id="62" name="Picture 61"/>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247282" y="1"/>
            <a:ext cx="2901600" cy="5143500"/>
          </a:xfrm>
          <a:prstGeom prst="rect">
            <a:avLst/>
          </a:prstGeom>
        </p:spPr>
      </p:pic>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7027350" y="771968"/>
            <a:ext cx="1366444" cy="584775"/>
          </a:xfrm>
          <a:prstGeom prst="rect">
            <a:avLst/>
          </a:prstGeom>
        </p:spPr>
        <p:txBody>
          <a:bodyPr lIns="0" tIns="0" rIns="0" bIns="0" numCol="1" spcCol="360000"/>
          <a:lstStyle>
            <a:lvl1pPr marL="3175" indent="-3175" algn="ctr">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8397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2/3 text reverse">
    <p:spTree>
      <p:nvGrpSpPr>
        <p:cNvPr id="1" name=""/>
        <p:cNvGrpSpPr/>
        <p:nvPr/>
      </p:nvGrpSpPr>
      <p:grpSpPr>
        <a:xfrm>
          <a:off x="0" y="0"/>
          <a:ext cx="0" cy="0"/>
          <a:chOff x="0" y="0"/>
          <a:chExt cx="0" cy="0"/>
        </a:xfrm>
      </p:grpSpPr>
      <p:pic>
        <p:nvPicPr>
          <p:cNvPr id="61"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36798"/>
          <a:stretch/>
        </p:blipFill>
        <p:spPr bwMode="auto">
          <a:xfrm>
            <a:off x="6256019" y="0"/>
            <a:ext cx="2887981"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6580799" y="771968"/>
            <a:ext cx="2221705" cy="584775"/>
          </a:xfrm>
          <a:prstGeom prst="rect">
            <a:avLst/>
          </a:prstGeom>
        </p:spPr>
        <p:txBody>
          <a:bodyPr lIns="0" tIns="0" rIns="0" bIns="0" numCol="1" spcCol="360000"/>
          <a:lstStyle>
            <a:lvl1pPr marL="3175" indent="-3175" algn="ctr">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4793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sage boxes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4583177"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313055"/>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426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userDrawn="1">
          <p15:clr>
            <a:srgbClr val="FBAE40"/>
          </p15:clr>
        </p15:guide>
        <p15:guide id="8" orient="horz" pos="2977">
          <p15:clr>
            <a:srgbClr val="FBAE40"/>
          </p15:clr>
        </p15:guide>
        <p15:guide id="9" pos="3131">
          <p15:clr>
            <a:srgbClr val="FBAE40"/>
          </p15:clr>
        </p15:guide>
        <p15:guide id="10" pos="1695" userDrawn="1">
          <p15:clr>
            <a:srgbClr val="FBAE40"/>
          </p15:clr>
        </p15:guide>
        <p15:guide id="11" pos="261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480988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9" name="Picture 18"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2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3" name="Text Placeholder 2"/>
          <p:cNvSpPr>
            <a:spLocks noGrp="1"/>
          </p:cNvSpPr>
          <p:nvPr>
            <p:ph type="body" sz="quarter" idx="17" hasCustomPrompt="1"/>
          </p:nvPr>
        </p:nvSpPr>
        <p:spPr>
          <a:xfrm>
            <a:off x="4970463" y="1204176"/>
            <a:ext cx="3769712"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4"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6" name="Picture Placeholder 2"/>
          <p:cNvSpPr>
            <a:spLocks noGrp="1"/>
          </p:cNvSpPr>
          <p:nvPr>
            <p:ph type="pic" sz="quarter" idx="24" hasCustomPrompt="1"/>
          </p:nvPr>
        </p:nvSpPr>
        <p:spPr>
          <a:xfrm>
            <a:off x="2694671" y="1204176"/>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37500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message boxes / icons">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6"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1"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10481" y="1254737"/>
            <a:ext cx="3764869" cy="3425374"/>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399849"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80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6" name="Picture Placeholder 2"/>
          <p:cNvSpPr>
            <a:spLocks noGrp="1"/>
          </p:cNvSpPr>
          <p:nvPr>
            <p:ph type="pic" sz="quarter" idx="22" hasCustomPrompt="1"/>
          </p:nvPr>
        </p:nvSpPr>
        <p:spPr>
          <a:xfrm>
            <a:off x="4980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7" name="Picture Placeholder 2"/>
          <p:cNvSpPr>
            <a:spLocks noGrp="1"/>
          </p:cNvSpPr>
          <p:nvPr>
            <p:ph type="pic" sz="quarter" idx="23" hasCustomPrompt="1"/>
          </p:nvPr>
        </p:nvSpPr>
        <p:spPr>
          <a:xfrm>
            <a:off x="4980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22718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710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502"/>
          <a:stretch/>
        </p:blipFill>
        <p:spPr>
          <a:xfrm>
            <a:off x="0" y="1"/>
            <a:ext cx="2868824"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2880000"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6" y="1254737"/>
            <a:ext cx="2086946"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09284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126377" y="1254736"/>
            <a:ext cx="5612811"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128684" y="738966"/>
            <a:ext cx="5612811"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5279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1631339"/>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 name="Picture Placeholder 5">
            <a:extLst>
              <a:ext uri="{FF2B5EF4-FFF2-40B4-BE49-F238E27FC236}">
                <a16:creationId xmlns:a16="http://schemas.microsoft.com/office/drawing/2014/main" id="{D3216057-C022-BD4C-B610-2FB75F10C4ED}"/>
              </a:ext>
            </a:extLst>
          </p:cNvPr>
          <p:cNvSpPr>
            <a:spLocks noGrp="1"/>
          </p:cNvSpPr>
          <p:nvPr>
            <p:ph type="pic" sz="quarter" idx="16"/>
          </p:nvPr>
        </p:nvSpPr>
        <p:spPr>
          <a:xfrm>
            <a:off x="39677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56121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7267134"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9474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office address</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Contact us</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4690699" y="309889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4668512" y="125473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6253747" y="1273005"/>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6253747" y="1562623"/>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6253747" y="2200091"/>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6253747" y="240246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22" name="Text Placeholder 23">
            <a:extLst>
              <a:ext uri="{FF2B5EF4-FFF2-40B4-BE49-F238E27FC236}">
                <a16:creationId xmlns:a16="http://schemas.microsoft.com/office/drawing/2014/main" id="{F3DC5791-A2B7-974D-B219-16B125B16D5F}"/>
              </a:ext>
            </a:extLst>
          </p:cNvPr>
          <p:cNvSpPr>
            <a:spLocks noGrp="1"/>
          </p:cNvSpPr>
          <p:nvPr>
            <p:ph type="body" sz="quarter" idx="28"/>
          </p:nvPr>
        </p:nvSpPr>
        <p:spPr>
          <a:xfrm>
            <a:off x="6253747" y="2593678"/>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
        <p:nvSpPr>
          <p:cNvPr id="31"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6253747" y="3098897"/>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32"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6253747" y="3388515"/>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33"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6253747" y="4025983"/>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34"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6253747" y="4228352"/>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35" name="Text Placeholder 23">
            <a:extLst>
              <a:ext uri="{FF2B5EF4-FFF2-40B4-BE49-F238E27FC236}">
                <a16:creationId xmlns:a16="http://schemas.microsoft.com/office/drawing/2014/main" id="{F3DC5791-A2B7-974D-B219-16B125B16D5F}"/>
              </a:ext>
            </a:extLst>
          </p:cNvPr>
          <p:cNvSpPr>
            <a:spLocks noGrp="1"/>
          </p:cNvSpPr>
          <p:nvPr>
            <p:ph type="body" sz="quarter" idx="33"/>
          </p:nvPr>
        </p:nvSpPr>
        <p:spPr>
          <a:xfrm>
            <a:off x="6253747" y="441957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Tree>
    <p:extLst>
      <p:ext uri="{BB962C8B-B14F-4D97-AF65-F5344CB8AC3E}">
        <p14:creationId xmlns:p14="http://schemas.microsoft.com/office/powerpoint/2010/main" val="174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47" name="Picture 2" descr="person using smartphone and MacBook">
            <a:extLst>
              <a:ext uri="{FF2B5EF4-FFF2-40B4-BE49-F238E27FC236}">
                <a16:creationId xmlns:a16="http://schemas.microsoft.com/office/drawing/2014/main" id="{0B2EB00F-83A7-0648-8A07-A3A8F748104D}"/>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49" name="Shape 24">
            <a:extLst>
              <a:ext uri="{FF2B5EF4-FFF2-40B4-BE49-F238E27FC236}">
                <a16:creationId xmlns:a16="http://schemas.microsoft.com/office/drawing/2014/main" id="{CBE50609-789F-6549-AF45-C5F44F595ABA}"/>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 name="Round Single Corner Rectangle 37">
            <a:extLst>
              <a:ext uri="{FF2B5EF4-FFF2-40B4-BE49-F238E27FC236}">
                <a16:creationId xmlns:a16="http://schemas.microsoft.com/office/drawing/2014/main" id="{B76DA112-AB52-B54B-B50A-C2C460B0FCA5}"/>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AF9503B8-ED78-B348-8F77-FF3BEEB57056}"/>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99FDA6C7-D335-F449-B1D2-EB20972EBC1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51" name="Text Placeholder 4">
            <a:extLst>
              <a:ext uri="{FF2B5EF4-FFF2-40B4-BE49-F238E27FC236}">
                <a16:creationId xmlns:a16="http://schemas.microsoft.com/office/drawing/2014/main" id="{550504A8-A958-254F-93E2-9AB1BFC8F860}"/>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grpSp>
        <p:nvGrpSpPr>
          <p:cNvPr id="52" name="Group 51">
            <a:extLst>
              <a:ext uri="{FF2B5EF4-FFF2-40B4-BE49-F238E27FC236}">
                <a16:creationId xmlns:a16="http://schemas.microsoft.com/office/drawing/2014/main" id="{214B5A32-331D-3F44-8DA2-A0C7AC8FCC35}"/>
              </a:ext>
            </a:extLst>
          </p:cNvPr>
          <p:cNvGrpSpPr/>
          <p:nvPr userDrawn="1"/>
        </p:nvGrpSpPr>
        <p:grpSpPr bwMode="gray">
          <a:xfrm>
            <a:off x="752475" y="397317"/>
            <a:ext cx="1476488" cy="286296"/>
            <a:chOff x="4375150" y="6157913"/>
            <a:chExt cx="1874838" cy="363537"/>
          </a:xfrm>
        </p:grpSpPr>
        <p:sp>
          <p:nvSpPr>
            <p:cNvPr id="53" name="Freeform 52">
              <a:extLst>
                <a:ext uri="{FF2B5EF4-FFF2-40B4-BE49-F238E27FC236}">
                  <a16:creationId xmlns:a16="http://schemas.microsoft.com/office/drawing/2014/main" id="{E12B9F92-DA11-6B4E-8FF3-C6C61C633364}"/>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C2E824C-2451-E04C-B287-1E8B7C6BFA7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10CF4BE-847D-9544-BDB3-B797EAEB11EA}"/>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9D7B542-6BE2-F548-AE9B-0CB1976296A7}"/>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607AD587-3569-F449-8581-DA801A3EC8C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A86DFEA1-7337-2949-A78D-2E8AF8C2382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474FE25D-F983-624A-9CF7-20C898EAD45B}"/>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D3DECFC0-CFEE-AA47-B9A2-DE3A6152B86A}"/>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5528DC1C-09D6-3940-8046-167E1BE79342}"/>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6F573BB-A3E9-3149-A40D-67D9081732E0}"/>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FDB6715-2FF2-6740-A698-1A07BEC4865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040747A1-DB5E-FF40-9D0A-9D0FE53AA332}"/>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4DC387C0-A2BC-484F-9BB6-9F3BB042CC1D}"/>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794BFFA4-A2AB-AB45-B462-BFF7AB6536EB}"/>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110F730A-F875-5146-BCA3-07E48C00C91B}"/>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CBFFE0C9-4312-F942-91E9-2BCB2A215824}"/>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AAFF8C52-F475-EF44-81E4-7F20F5A94C4C}"/>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6376714A-1548-8742-9323-D0EE3E0A7A95}"/>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B241A1A6-8892-E642-B6EB-67D0A65A2FFD}"/>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09E8339F-209C-5245-98DF-D13BB3C4D607}"/>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20BAD779-730C-EB45-A8A7-D6DFE6417610}"/>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22309047-A98A-B44A-A029-16E72E7441FE}"/>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DF5E609B-A1AE-6A47-AA3D-14F2673337E9}"/>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BDE5961F-00C5-4248-9054-9DA727CBC23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04639BE4-D21E-4047-A76A-2543942EF408}"/>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81392832-8F92-5C42-8615-07F0F958EAA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B16079DE-CB87-0F49-9A37-8243DFC8528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207ABA13-19A2-BA44-B522-1E73324B997B}"/>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439BD064-350A-5948-AA3A-EE1954CD507F}"/>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50A36295-4BA0-2945-BA67-FB224C1A5135}"/>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A3054AE7-0701-1548-B30C-9706703C73F6}"/>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84D2F57-4EEC-EF40-B78A-D00E7EED615C}"/>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81C8CA0E-936D-C74B-ADD4-E596AE7F0C3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DAC5AD31-CCF8-CD48-8417-BE51E19A31D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A2C0DD4A-5F15-A54D-A47F-B8681A6D3A84}"/>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27">
            <a:extLst>
              <a:ext uri="{FF2B5EF4-FFF2-40B4-BE49-F238E27FC236}">
                <a16:creationId xmlns:a16="http://schemas.microsoft.com/office/drawing/2014/main" id="{097F4F4E-16C6-9D4C-A107-F1AADCA1EE4B}"/>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48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ssage box / table / char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3" name="Chart Placeholder 4">
            <a:extLst>
              <a:ext uri="{FF2B5EF4-FFF2-40B4-BE49-F238E27FC236}">
                <a16:creationId xmlns:a16="http://schemas.microsoft.com/office/drawing/2014/main" id="{39E4E4BC-CBAC-C648-A987-7358FE8B9D07}"/>
              </a:ext>
            </a:extLst>
          </p:cNvPr>
          <p:cNvSpPr>
            <a:spLocks noGrp="1"/>
          </p:cNvSpPr>
          <p:nvPr>
            <p:ph type="chart" sz="quarter" idx="15"/>
          </p:nvPr>
        </p:nvSpPr>
        <p:spPr>
          <a:xfrm>
            <a:off x="45132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3" name="Table Placeholder 2"/>
          <p:cNvSpPr>
            <a:spLocks noGrp="1"/>
          </p:cNvSpPr>
          <p:nvPr>
            <p:ph type="tbl" sz="quarter" idx="16" hasCustomPrompt="1"/>
          </p:nvPr>
        </p:nvSpPr>
        <p:spPr>
          <a:xfrm>
            <a:off x="4522960" y="738595"/>
            <a:ext cx="3854240" cy="1558565"/>
          </a:xfrm>
          <a:prstGeom prst="rect">
            <a:avLst/>
          </a:prstGeom>
        </p:spPr>
        <p:txBody>
          <a:bodyPr/>
          <a:lstStyle>
            <a:lvl1pPr marL="0" indent="0">
              <a:buNone/>
              <a:defRPr sz="800">
                <a:latin typeface="+mj-lt"/>
              </a:defRPr>
            </a:lvl1pPr>
          </a:lstStyle>
          <a:p>
            <a:r>
              <a:rPr lang="en-GB" sz="800" dirty="0">
                <a:latin typeface="+mj-lt"/>
              </a:rPr>
              <a:t>Click icon to insert table</a:t>
            </a:r>
            <a:endParaRPr lang="en-GB" dirty="0"/>
          </a:p>
        </p:txBody>
      </p:sp>
    </p:spTree>
    <p:extLst>
      <p:ext uri="{BB962C8B-B14F-4D97-AF65-F5344CB8AC3E}">
        <p14:creationId xmlns:p14="http://schemas.microsoft.com/office/powerpoint/2010/main" val="42426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pictures / message box">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153" y="-2"/>
            <a:ext cx="3563847" cy="51435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2782" y="738966"/>
            <a:ext cx="2901957"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3695226"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5580154"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599503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598440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3695226" y="1254736"/>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3" name="Text Placeholder 2"/>
          <p:cNvSpPr>
            <a:spLocks noGrp="1"/>
          </p:cNvSpPr>
          <p:nvPr>
            <p:ph type="body" sz="quarter" idx="17" hasCustomPrompt="1"/>
          </p:nvPr>
        </p:nvSpPr>
        <p:spPr>
          <a:xfrm>
            <a:off x="407885" y="1204176"/>
            <a:ext cx="2886854"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47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id with picture">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2571747"/>
            <a:ext cx="5391167" cy="2571749"/>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32169"/>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6"/>
            <a:ext cx="1343408" cy="1928258"/>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153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44129"/>
            <a:ext cx="1343408" cy="1916299"/>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4"/>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2571745"/>
            <a:ext cx="5390592"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402191" y="3003913"/>
            <a:ext cx="4725121" cy="1928260"/>
          </a:xfrm>
          <a:prstGeom prst="rect">
            <a:avLst/>
          </a:prstGeom>
        </p:spPr>
        <p:txBody>
          <a:bodyPr lIns="0" tIns="0" rIns="0" bIns="0" numCol="1" spcCol="360000" anchor="t" anchorCtr="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8095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entral Bar ">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1828800" y="1935465"/>
            <a:ext cx="3655749"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390476" y="1254736"/>
            <a:ext cx="8348712" cy="5417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392782" y="738966"/>
            <a:ext cx="6929248"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7313349" y="1935465"/>
            <a:ext cx="1825100"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5720205" y="2335482"/>
            <a:ext cx="1361079"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390476" y="4003253"/>
            <a:ext cx="8348712" cy="718082"/>
          </a:xfrm>
          <a:prstGeom prst="rect">
            <a:avLst/>
          </a:prstGeom>
        </p:spPr>
        <p:txBody>
          <a:bodyPr lIns="0" tIns="0" rIns="0" bIns="0" numCol="2" spcCol="360000"/>
          <a:lstStyle>
            <a:lvl1pPr marL="3175" indent="-3175">
              <a:spcBef>
                <a:spcPts val="0"/>
              </a:spcBef>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416688" y="2335482"/>
            <a:ext cx="1168455"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7" name="Picture 16"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3631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ssage Box / photo">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99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ssage box and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26883"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226882" y="1204176"/>
            <a:ext cx="4018883"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9363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teal 2/3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2" y="0"/>
            <a:ext cx="2880000"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140317"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140317"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3526973" y="653904"/>
            <a:ext cx="5264228"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3526972" y="1204176"/>
            <a:ext cx="5264228"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989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ube Map ">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3492" y="0"/>
            <a:ext cx="7277015" cy="51435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1919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B picture lef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9"/>
            <a:ext cx="45593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4995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r Appendix">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654BDD3A-9A08-A848-8FF6-9D505BB84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9" name="Shape 24">
            <a:extLst>
              <a:ext uri="{FF2B5EF4-FFF2-40B4-BE49-F238E27FC236}">
                <a16:creationId xmlns:a16="http://schemas.microsoft.com/office/drawing/2014/main" id="{33D32FE3-996E-1443-B81D-919DB71505F2}"/>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90" name="Round Single Corner Rectangle 27">
            <a:extLst>
              <a:ext uri="{FF2B5EF4-FFF2-40B4-BE49-F238E27FC236}">
                <a16:creationId xmlns:a16="http://schemas.microsoft.com/office/drawing/2014/main" id="{C16E0C25-0F93-4748-9EC0-4D9760AD7ADB}"/>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1" name="Round Single Corner Rectangle 37">
            <a:extLst>
              <a:ext uri="{FF2B5EF4-FFF2-40B4-BE49-F238E27FC236}">
                <a16:creationId xmlns:a16="http://schemas.microsoft.com/office/drawing/2014/main" id="{FE7BF821-5CE7-1E41-A867-EB2E2338E811}"/>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3" name="Round Single Corner Rectangle 27">
            <a:extLst>
              <a:ext uri="{FF2B5EF4-FFF2-40B4-BE49-F238E27FC236}">
                <a16:creationId xmlns:a16="http://schemas.microsoft.com/office/drawing/2014/main" id="{0099CF6A-B9F1-9544-8323-0FF160A5B1BB}"/>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4" name="Round Single Corner Rectangle 27">
            <a:extLst>
              <a:ext uri="{FF2B5EF4-FFF2-40B4-BE49-F238E27FC236}">
                <a16:creationId xmlns:a16="http://schemas.microsoft.com/office/drawing/2014/main" id="{E5F16D9D-9A5F-2C4B-A9A1-2FEBF9F8FF83}"/>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6EAD01A4-D256-7A49-B6FD-CB22385796C4}"/>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96" name="Round Single Corner Rectangle 27">
            <a:extLst>
              <a:ext uri="{FF2B5EF4-FFF2-40B4-BE49-F238E27FC236}">
                <a16:creationId xmlns:a16="http://schemas.microsoft.com/office/drawing/2014/main" id="{2BB5B5CA-0503-4349-91FA-F6B64F4087E2}"/>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8" name="Round Single Corner Rectangle 27">
            <a:extLst>
              <a:ext uri="{FF2B5EF4-FFF2-40B4-BE49-F238E27FC236}">
                <a16:creationId xmlns:a16="http://schemas.microsoft.com/office/drawing/2014/main" id="{94F743F6-2B1E-984B-A3A1-2348C74AA064}"/>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Text Placeholder 4">
            <a:extLst>
              <a:ext uri="{FF2B5EF4-FFF2-40B4-BE49-F238E27FC236}">
                <a16:creationId xmlns:a16="http://schemas.microsoft.com/office/drawing/2014/main" id="{9CC7F7E2-568A-C941-A5EC-7361F0FBB64F}"/>
              </a:ext>
            </a:extLst>
          </p:cNvPr>
          <p:cNvSpPr>
            <a:spLocks noGrp="1"/>
          </p:cNvSpPr>
          <p:nvPr>
            <p:ph type="body" sz="quarter" idx="10" hasCustomPrompt="1"/>
          </p:nvPr>
        </p:nvSpPr>
        <p:spPr>
          <a:xfrm>
            <a:off x="1968732" y="2485266"/>
            <a:ext cx="2341562" cy="1859578"/>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Section Divider Title </a:t>
            </a:r>
          </a:p>
        </p:txBody>
      </p:sp>
      <p:grpSp>
        <p:nvGrpSpPr>
          <p:cNvPr id="15" name="Group 1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961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B picture lef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9525" y="1"/>
            <a:ext cx="4562474"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6880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B picture left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29029" y="1"/>
            <a:ext cx="4542971" cy="5109028"/>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4167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B image righ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9300" y="-1509"/>
            <a:ext cx="4570396"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13918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B image righ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7487" y="5442"/>
            <a:ext cx="4601027" cy="513805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380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B picture left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766"/>
            <a:ext cx="4552950" cy="515326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795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38" name="Title 4">
            <a:extLst>
              <a:ext uri="{FF2B5EF4-FFF2-40B4-BE49-F238E27FC236}">
                <a16:creationId xmlns:a16="http://schemas.microsoft.com/office/drawing/2014/main" id="{462202F6-DDBE-6647-9A40-76012B963355}"/>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72" name="Round Single Corner Rectangle 37">
            <a:extLst>
              <a:ext uri="{FF2B5EF4-FFF2-40B4-BE49-F238E27FC236}">
                <a16:creationId xmlns:a16="http://schemas.microsoft.com/office/drawing/2014/main" id="{EED6B595-518D-EA4F-9CDD-73AB9381B66D}"/>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3" name="Title 1">
            <a:extLst>
              <a:ext uri="{FF2B5EF4-FFF2-40B4-BE49-F238E27FC236}">
                <a16:creationId xmlns:a16="http://schemas.microsoft.com/office/drawing/2014/main" id="{DBACA3C7-0B1D-DB42-8804-50CDC8107F9F}"/>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78" name="Rectangle 77">
            <a:extLst>
              <a:ext uri="{FF2B5EF4-FFF2-40B4-BE49-F238E27FC236}">
                <a16:creationId xmlns:a16="http://schemas.microsoft.com/office/drawing/2014/main" id="{22CBC970-3693-7E41-A2EF-5CCBC0533366}"/>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79" name="Straight Connector 78">
            <a:extLst>
              <a:ext uri="{FF2B5EF4-FFF2-40B4-BE49-F238E27FC236}">
                <a16:creationId xmlns:a16="http://schemas.microsoft.com/office/drawing/2014/main" id="{00B7D724-1694-0F43-BA81-1CD1F5DE875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 Placeholder 23">
            <a:extLst>
              <a:ext uri="{FF2B5EF4-FFF2-40B4-BE49-F238E27FC236}">
                <a16:creationId xmlns:a16="http://schemas.microsoft.com/office/drawing/2014/main" id="{0066D045-6B02-D24F-B022-A6A21B343589}"/>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2" name="Chart Placeholder 2">
            <a:extLst>
              <a:ext uri="{FF2B5EF4-FFF2-40B4-BE49-F238E27FC236}">
                <a16:creationId xmlns:a16="http://schemas.microsoft.com/office/drawing/2014/main" id="{CFFF8B3C-6833-CA4C-9F80-E2A9725F9FC7}"/>
              </a:ext>
            </a:extLst>
          </p:cNvPr>
          <p:cNvSpPr>
            <a:spLocks noGrp="1"/>
          </p:cNvSpPr>
          <p:nvPr>
            <p:ph type="chart" sz="quarter" idx="12"/>
          </p:nvPr>
        </p:nvSpPr>
        <p:spPr>
          <a:xfrm>
            <a:off x="785813"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
        <p:nvSpPr>
          <p:cNvPr id="85" name="Text Placeholder 23">
            <a:extLst>
              <a:ext uri="{FF2B5EF4-FFF2-40B4-BE49-F238E27FC236}">
                <a16:creationId xmlns:a16="http://schemas.microsoft.com/office/drawing/2014/main" id="{58313C46-C331-2044-A40D-BEB9746918A8}"/>
              </a:ext>
            </a:extLst>
          </p:cNvPr>
          <p:cNvSpPr>
            <a:spLocks noGrp="1"/>
          </p:cNvSpPr>
          <p:nvPr>
            <p:ph type="body" sz="quarter" idx="14" hasCustomPrompt="1"/>
          </p:nvPr>
        </p:nvSpPr>
        <p:spPr>
          <a:xfrm>
            <a:off x="4571999" y="1254736"/>
            <a:ext cx="3753405"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86" name="Text Placeholder 23">
            <a:extLst>
              <a:ext uri="{FF2B5EF4-FFF2-40B4-BE49-F238E27FC236}">
                <a16:creationId xmlns:a16="http://schemas.microsoft.com/office/drawing/2014/main" id="{AAF29411-45DC-1F4A-8275-68CFBDFB0D97}"/>
              </a:ext>
            </a:extLst>
          </p:cNvPr>
          <p:cNvSpPr>
            <a:spLocks noGrp="1"/>
          </p:cNvSpPr>
          <p:nvPr>
            <p:ph type="body" sz="quarter" idx="15" hasCustomPrompt="1"/>
          </p:nvPr>
        </p:nvSpPr>
        <p:spPr>
          <a:xfrm>
            <a:off x="4574306" y="738966"/>
            <a:ext cx="3746734" cy="346503"/>
          </a:xfrm>
          <a:prstGeom prst="rect">
            <a:avLst/>
          </a:prstGeom>
        </p:spPr>
        <p:txBody>
          <a:bodyPr lIns="0" tIns="0" rIns="0" bIns="0"/>
          <a:lstStyle>
            <a:lvl1pPr marL="4763" indent="-4763">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7" name="Text Placeholder 23">
            <a:extLst>
              <a:ext uri="{FF2B5EF4-FFF2-40B4-BE49-F238E27FC236}">
                <a16:creationId xmlns:a16="http://schemas.microsoft.com/office/drawing/2014/main" id="{15BE1E49-06B1-7642-9E10-547B76E8C531}"/>
              </a:ext>
            </a:extLst>
          </p:cNvPr>
          <p:cNvSpPr>
            <a:spLocks noGrp="1"/>
          </p:cNvSpPr>
          <p:nvPr>
            <p:ph type="body" sz="quarter" idx="16" hasCustomPrompt="1"/>
          </p:nvPr>
        </p:nvSpPr>
        <p:spPr>
          <a:xfrm>
            <a:off x="4571999" y="2931929"/>
            <a:ext cx="3753405"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9025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pendix Layout - Option 02">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Chart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4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4" name="Chart Placeholder 2">
            <a:extLst>
              <a:ext uri="{FF2B5EF4-FFF2-40B4-BE49-F238E27FC236}">
                <a16:creationId xmlns:a16="http://schemas.microsoft.com/office/drawing/2014/main" id="{3A853D4F-3FA3-C14C-8D20-5B2BC2220D87}"/>
              </a:ext>
            </a:extLst>
          </p:cNvPr>
          <p:cNvSpPr>
            <a:spLocks noGrp="1"/>
          </p:cNvSpPr>
          <p:nvPr>
            <p:ph type="chart" sz="quarter" idx="17"/>
          </p:nvPr>
        </p:nvSpPr>
        <p:spPr>
          <a:xfrm>
            <a:off x="4687411"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Tree>
    <p:extLst>
      <p:ext uri="{BB962C8B-B14F-4D97-AF65-F5344CB8AC3E}">
        <p14:creationId xmlns:p14="http://schemas.microsoft.com/office/powerpoint/2010/main" val="20383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 name="Rectangle 3"/>
          <p:cNvSpPr/>
          <p:nvPr userDrawn="1"/>
        </p:nvSpPr>
        <p:spPr>
          <a:xfrm>
            <a:off x="4558598" y="705525"/>
            <a:ext cx="3048000" cy="3096232"/>
          </a:xfrm>
          <a:prstGeom prst="rect">
            <a:avLst/>
          </a:prstGeom>
        </p:spPr>
        <p:txBody>
          <a:bodyPr wrap="square">
            <a:spAutoFit/>
          </a:bodyPr>
          <a:lstStyle/>
          <a:p>
            <a:pPr>
              <a:lnSpc>
                <a:spcPct val="110000"/>
              </a:lnSpc>
              <a:spcAft>
                <a:spcPts val="600"/>
              </a:spcAft>
              <a:tabLst>
                <a:tab pos="1257300" algn="l"/>
              </a:tabLst>
            </a:pPr>
            <a:r>
              <a:rPr lang="en-GB" sz="1200" dirty="0">
                <a:solidFill>
                  <a:schemeClr val="bg1"/>
                </a:solidFill>
                <a:latin typeface="+mj-lt"/>
              </a:rPr>
              <a:t>Bishop’s Stortford 	+44 (0) 1279 155888</a:t>
            </a:r>
          </a:p>
          <a:p>
            <a:pPr>
              <a:lnSpc>
                <a:spcPct val="110000"/>
              </a:lnSpc>
              <a:spcAft>
                <a:spcPts val="600"/>
              </a:spcAft>
              <a:tabLst>
                <a:tab pos="1257300" algn="l"/>
              </a:tabLst>
            </a:pPr>
            <a:r>
              <a:rPr lang="en-GB" sz="1200" dirty="0">
                <a:solidFill>
                  <a:schemeClr val="bg1"/>
                </a:solidFill>
                <a:latin typeface="+mj-lt"/>
              </a:rPr>
              <a:t>Cambridge	+44 (0) 1223 565035</a:t>
            </a:r>
          </a:p>
          <a:p>
            <a:pPr>
              <a:lnSpc>
                <a:spcPct val="110000"/>
              </a:lnSpc>
              <a:spcAft>
                <a:spcPts val="600"/>
              </a:spcAft>
              <a:tabLst>
                <a:tab pos="1257300" algn="l"/>
              </a:tabLst>
            </a:pPr>
            <a:r>
              <a:rPr lang="en-GB" sz="1200" dirty="0">
                <a:solidFill>
                  <a:schemeClr val="bg1"/>
                </a:solidFill>
                <a:latin typeface="+mj-lt"/>
              </a:rPr>
              <a:t>Caribbean 	+1 758 451 9251</a:t>
            </a:r>
          </a:p>
          <a:p>
            <a:pPr>
              <a:lnSpc>
                <a:spcPct val="110000"/>
              </a:lnSpc>
              <a:spcAft>
                <a:spcPts val="600"/>
              </a:spcAft>
              <a:tabLst>
                <a:tab pos="1257300" algn="l"/>
              </a:tabLst>
            </a:pPr>
            <a:r>
              <a:rPr lang="en-GB" sz="1200" dirty="0">
                <a:solidFill>
                  <a:schemeClr val="bg1"/>
                </a:solidFill>
                <a:latin typeface="+mj-lt"/>
              </a:rPr>
              <a:t>Channel Islands 	+44 (0) 1481 715669</a:t>
            </a:r>
          </a:p>
          <a:p>
            <a:pPr>
              <a:lnSpc>
                <a:spcPct val="110000"/>
              </a:lnSpc>
              <a:spcAft>
                <a:spcPts val="600"/>
              </a:spcAft>
              <a:tabLst>
                <a:tab pos="1257300" algn="l"/>
              </a:tabLst>
            </a:pPr>
            <a:r>
              <a:rPr lang="en-GB" sz="1200" dirty="0">
                <a:solidFill>
                  <a:schemeClr val="bg1"/>
                </a:solidFill>
                <a:latin typeface="+mj-lt"/>
              </a:rPr>
              <a:t>City of London  	+44 (0) 20 7065 2660</a:t>
            </a:r>
          </a:p>
          <a:p>
            <a:pPr>
              <a:lnSpc>
                <a:spcPct val="110000"/>
              </a:lnSpc>
              <a:spcAft>
                <a:spcPts val="600"/>
              </a:spcAft>
              <a:tabLst>
                <a:tab pos="1257300" algn="l"/>
              </a:tabLst>
            </a:pPr>
            <a:r>
              <a:rPr lang="en-GB" sz="1200" dirty="0">
                <a:solidFill>
                  <a:schemeClr val="bg1"/>
                </a:solidFill>
                <a:latin typeface="+mj-lt"/>
              </a:rPr>
              <a:t>Dubai	+971 (0) 48786360</a:t>
            </a:r>
          </a:p>
          <a:p>
            <a:pPr>
              <a:lnSpc>
                <a:spcPct val="110000"/>
              </a:lnSpc>
              <a:spcAft>
                <a:spcPts val="600"/>
              </a:spcAft>
              <a:tabLst>
                <a:tab pos="1257300" algn="l"/>
              </a:tabLst>
            </a:pPr>
            <a:r>
              <a:rPr lang="en-GB" sz="1200" dirty="0">
                <a:solidFill>
                  <a:schemeClr val="bg1"/>
                </a:solidFill>
                <a:latin typeface="+mj-lt"/>
              </a:rPr>
              <a:t>Ely 	+44 (0) 1353 662892</a:t>
            </a:r>
          </a:p>
          <a:p>
            <a:pPr>
              <a:lnSpc>
                <a:spcPct val="110000"/>
              </a:lnSpc>
              <a:spcAft>
                <a:spcPts val="600"/>
              </a:spcAft>
              <a:tabLst>
                <a:tab pos="1257300" algn="l"/>
              </a:tabLst>
            </a:pPr>
            <a:r>
              <a:rPr lang="en-GB" sz="1200" dirty="0">
                <a:solidFill>
                  <a:schemeClr val="bg1"/>
                </a:solidFill>
                <a:latin typeface="+mj-lt"/>
              </a:rPr>
              <a:t>Mayfair 	+44 (0) 20 3909 04807</a:t>
            </a:r>
          </a:p>
          <a:p>
            <a:pPr>
              <a:lnSpc>
                <a:spcPct val="110000"/>
              </a:lnSpc>
              <a:spcAft>
                <a:spcPts val="600"/>
              </a:spcAft>
              <a:tabLst>
                <a:tab pos="1257300" algn="l"/>
              </a:tabLst>
            </a:pPr>
            <a:r>
              <a:rPr lang="en-GB" sz="1200" dirty="0">
                <a:solidFill>
                  <a:schemeClr val="bg1"/>
                </a:solidFill>
                <a:latin typeface="+mj-lt"/>
              </a:rPr>
              <a:t>Newmarket	+44 (0) 1638 666160</a:t>
            </a:r>
          </a:p>
          <a:p>
            <a:pPr>
              <a:lnSpc>
                <a:spcPct val="110000"/>
              </a:lnSpc>
              <a:spcAft>
                <a:spcPts val="600"/>
              </a:spcAft>
              <a:tabLst>
                <a:tab pos="1257300" algn="l"/>
              </a:tabLst>
            </a:pPr>
            <a:r>
              <a:rPr lang="en-GB" sz="1200" dirty="0">
                <a:solidFill>
                  <a:schemeClr val="bg1"/>
                </a:solidFill>
                <a:latin typeface="+mj-lt"/>
              </a:rPr>
              <a:t>Norwich  	+44 (0) 1603 709330</a:t>
            </a:r>
          </a:p>
          <a:p>
            <a:pPr>
              <a:lnSpc>
                <a:spcPct val="110000"/>
              </a:lnSpc>
              <a:spcAft>
                <a:spcPts val="600"/>
              </a:spcAft>
              <a:tabLst>
                <a:tab pos="1257300" algn="l"/>
              </a:tabLst>
            </a:pPr>
            <a:r>
              <a:rPr lang="en-GB" sz="1200" dirty="0">
                <a:solidFill>
                  <a:schemeClr val="bg1"/>
                </a:solidFill>
                <a:latin typeface="+mj-lt"/>
              </a:rPr>
              <a:t>Sawston	+44 (0) 1223 578787</a:t>
            </a:r>
          </a:p>
        </p:txBody>
      </p:sp>
      <p:sp>
        <p:nvSpPr>
          <p:cNvPr id="2" name="TextBox 1"/>
          <p:cNvSpPr txBox="1"/>
          <p:nvPr userDrawn="1"/>
        </p:nvSpPr>
        <p:spPr>
          <a:xfrm>
            <a:off x="327801" y="738966"/>
            <a:ext cx="3522455" cy="400110"/>
          </a:xfrm>
          <a:prstGeom prst="rect">
            <a:avLst/>
          </a:prstGeom>
          <a:noFill/>
        </p:spPr>
        <p:txBody>
          <a:bodyPr wrap="square" rtlCol="0">
            <a:spAutoFit/>
          </a:bodyPr>
          <a:lstStyle/>
          <a:p>
            <a:r>
              <a:rPr lang="en-GB" sz="2000" dirty="0">
                <a:solidFill>
                  <a:schemeClr val="tx1">
                    <a:lumMod val="85000"/>
                    <a:lumOff val="15000"/>
                  </a:schemeClr>
                </a:solidFill>
                <a:latin typeface="+mj-lt"/>
              </a:rPr>
              <a:t>Locations</a:t>
            </a:r>
          </a:p>
        </p:txBody>
      </p:sp>
    </p:spTree>
    <p:extLst>
      <p:ext uri="{BB962C8B-B14F-4D97-AF65-F5344CB8AC3E}">
        <p14:creationId xmlns:p14="http://schemas.microsoft.com/office/powerpoint/2010/main" val="37709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th text">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3" name="Text Placeholder 23">
            <a:extLst>
              <a:ext uri="{FF2B5EF4-FFF2-40B4-BE49-F238E27FC236}">
                <a16:creationId xmlns:a16="http://schemas.microsoft.com/office/drawing/2014/main" id="{E73859D4-7C69-EE45-B3F2-C58326222BD4}"/>
              </a:ext>
            </a:extLst>
          </p:cNvPr>
          <p:cNvSpPr>
            <a:spLocks noGrp="1"/>
          </p:cNvSpPr>
          <p:nvPr>
            <p:ph type="body" sz="quarter" idx="17" hasCustomPrompt="1"/>
          </p:nvPr>
        </p:nvSpPr>
        <p:spPr>
          <a:xfrm>
            <a:off x="4698042" y="1692479"/>
            <a:ext cx="2499207" cy="267470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4552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userDrawn="1">
          <p15:clr>
            <a:srgbClr val="FBAE40"/>
          </p15:clr>
        </p15:guide>
        <p15:guide id="11" orient="horz" pos="1862" userDrawn="1">
          <p15:clr>
            <a:srgbClr val="FBAE40"/>
          </p15:clr>
        </p15:guide>
        <p15:guide id="12" orient="horz" pos="1999" userDrawn="1">
          <p15:clr>
            <a:srgbClr val="FBAE40"/>
          </p15:clr>
        </p15:guide>
        <p15:guide id="13" orient="horz" pos="2086" userDrawn="1">
          <p15:clr>
            <a:srgbClr val="FBAE40"/>
          </p15:clr>
        </p15:guide>
        <p15:guide id="14" orient="horz" pos="217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cess 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a:t>Click to add title</a:t>
            </a:r>
            <a:endParaRPr lang="en-GB" dirty="0"/>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367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4CC636-801E-6C4F-8E5A-40A6F9F6FFC7}"/>
              </a:ext>
            </a:extLst>
          </p:cNvPr>
          <p:cNvSpPr txBox="1">
            <a:spLocks/>
          </p:cNvSpPr>
          <p:nvPr userDrawn="1"/>
        </p:nvSpPr>
        <p:spPr>
          <a:xfrm>
            <a:off x="0" y="713889"/>
            <a:ext cx="91440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rPr>
              <a:t>Agenda</a:t>
            </a:r>
          </a:p>
          <a:p>
            <a:pPr algn="ctr"/>
            <a:endPar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endParaRPr>
          </a:p>
        </p:txBody>
      </p:sp>
      <p:cxnSp>
        <p:nvCxnSpPr>
          <p:cNvPr id="10" name="Straight Connector 9">
            <a:extLst>
              <a:ext uri="{FF2B5EF4-FFF2-40B4-BE49-F238E27FC236}">
                <a16:creationId xmlns:a16="http://schemas.microsoft.com/office/drawing/2014/main" id="{78BADC31-0254-7942-B6C6-B7B046D4AC59}"/>
              </a:ext>
            </a:extLst>
          </p:cNvPr>
          <p:cNvCxnSpPr>
            <a:cxnSpLocks/>
          </p:cNvCxnSpPr>
          <p:nvPr userDrawn="1"/>
        </p:nvCxnSpPr>
        <p:spPr>
          <a:xfrm>
            <a:off x="752475" y="1319046"/>
            <a:ext cx="76366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6" name="Freeform 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2618577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579" userDrawn="1">
          <p15:clr>
            <a:srgbClr val="FBAE40"/>
          </p15:clr>
        </p15:guide>
        <p15:guide id="4" orient="horz" pos="188" userDrawn="1">
          <p15:clr>
            <a:srgbClr val="FBAE40"/>
          </p15:clr>
        </p15:guide>
        <p15:guide id="5" pos="5278" userDrawn="1">
          <p15:clr>
            <a:srgbClr val="FBAE40"/>
          </p15:clr>
        </p15:guide>
        <p15:guide id="6" pos="47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cess x 3">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3870865"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B4C4D03F-F164-5044-A5DC-75A25DEF264F}"/>
              </a:ext>
            </a:extLst>
          </p:cNvPr>
          <p:cNvSpPr/>
          <p:nvPr userDrawn="1"/>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0995989D-3C76-2D4B-9E3B-4D5315E144F2}"/>
              </a:ext>
            </a:extLst>
          </p:cNvPr>
          <p:cNvSpPr/>
          <p:nvPr userDrawn="1"/>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76CFDB70-DAAE-3546-9192-A0E42AB8851F}"/>
              </a:ext>
            </a:extLst>
          </p:cNvPr>
          <p:cNvSpPr/>
          <p:nvPr userDrawn="1"/>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8" name="Straight Connector 27">
            <a:extLst>
              <a:ext uri="{FF2B5EF4-FFF2-40B4-BE49-F238E27FC236}">
                <a16:creationId xmlns:a16="http://schemas.microsoft.com/office/drawing/2014/main" id="{AF077347-FAF5-A04D-8F2E-5D8775C49C38}"/>
              </a:ext>
            </a:extLst>
          </p:cNvPr>
          <p:cNvCxnSpPr>
            <a:cxnSpLocks/>
          </p:cNvCxnSpPr>
          <p:nvPr userDrawn="1"/>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1FDAC9-B630-AD4D-BC12-C51502497D73}"/>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0521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cess x 4">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844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cess x 5">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423190"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4EF9E8FD-B89A-0A43-9F23-EEA76FA44DD2}"/>
              </a:ext>
            </a:extLst>
          </p:cNvPr>
          <p:cNvSpPr/>
          <p:nvPr userDrawn="1"/>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D759CB25-0290-5343-8B0E-627C02B73098}"/>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8C81047E-DFEC-624D-BA83-7E99706101ED}"/>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8" name="Oval 27">
            <a:extLst>
              <a:ext uri="{FF2B5EF4-FFF2-40B4-BE49-F238E27FC236}">
                <a16:creationId xmlns:a16="http://schemas.microsoft.com/office/drawing/2014/main" id="{DF47B015-88E8-0541-B9FD-ECC752425658}"/>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29" name="Oval 28">
            <a:extLst>
              <a:ext uri="{FF2B5EF4-FFF2-40B4-BE49-F238E27FC236}">
                <a16:creationId xmlns:a16="http://schemas.microsoft.com/office/drawing/2014/main" id="{FEE996A0-D23D-214C-95F3-BAC871E8593B}"/>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cxnSp>
        <p:nvCxnSpPr>
          <p:cNvPr id="31" name="Straight Connector 30">
            <a:extLst>
              <a:ext uri="{FF2B5EF4-FFF2-40B4-BE49-F238E27FC236}">
                <a16:creationId xmlns:a16="http://schemas.microsoft.com/office/drawing/2014/main" id="{C7F63791-500F-0F45-85E3-7D9DD4FF5797}"/>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09F03C-5BE3-9E45-8D38-68373535FBD8}"/>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F988C-8549-B64C-BA2C-D6C60E44598B}"/>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075A35-F239-1841-B539-814A5932F8DF}"/>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0E0D4824-67EF-E34C-AC3A-DD4FD806EB8E}"/>
              </a:ext>
            </a:extLst>
          </p:cNvPr>
          <p:cNvSpPr>
            <a:spLocks noGrp="1"/>
          </p:cNvSpPr>
          <p:nvPr>
            <p:ph type="body" sz="quarter" idx="25" hasCustomPrompt="1"/>
          </p:nvPr>
        </p:nvSpPr>
        <p:spPr>
          <a:xfrm>
            <a:off x="2140072"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6" name="Text Placeholder 23">
            <a:extLst>
              <a:ext uri="{FF2B5EF4-FFF2-40B4-BE49-F238E27FC236}">
                <a16:creationId xmlns:a16="http://schemas.microsoft.com/office/drawing/2014/main" id="{099B8353-116D-A540-A91D-4F8827834658}"/>
              </a:ext>
            </a:extLst>
          </p:cNvPr>
          <p:cNvSpPr>
            <a:spLocks noGrp="1"/>
          </p:cNvSpPr>
          <p:nvPr>
            <p:ph type="body" sz="quarter" idx="26" hasCustomPrompt="1"/>
          </p:nvPr>
        </p:nvSpPr>
        <p:spPr>
          <a:xfrm>
            <a:off x="3856954"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7" name="Text Placeholder 23">
            <a:extLst>
              <a:ext uri="{FF2B5EF4-FFF2-40B4-BE49-F238E27FC236}">
                <a16:creationId xmlns:a16="http://schemas.microsoft.com/office/drawing/2014/main" id="{9E25B88E-3EAD-8E47-93FA-264508565921}"/>
              </a:ext>
            </a:extLst>
          </p:cNvPr>
          <p:cNvSpPr>
            <a:spLocks noGrp="1"/>
          </p:cNvSpPr>
          <p:nvPr>
            <p:ph type="body" sz="quarter" idx="27" hasCustomPrompt="1"/>
          </p:nvPr>
        </p:nvSpPr>
        <p:spPr>
          <a:xfrm>
            <a:off x="5573836"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8" name="Text Placeholder 23">
            <a:extLst>
              <a:ext uri="{FF2B5EF4-FFF2-40B4-BE49-F238E27FC236}">
                <a16:creationId xmlns:a16="http://schemas.microsoft.com/office/drawing/2014/main" id="{11503D44-F711-FE4C-8919-24BF2A642EE8}"/>
              </a:ext>
            </a:extLst>
          </p:cNvPr>
          <p:cNvSpPr>
            <a:spLocks noGrp="1"/>
          </p:cNvSpPr>
          <p:nvPr>
            <p:ph type="body" sz="quarter" idx="28" hasCustomPrompt="1"/>
          </p:nvPr>
        </p:nvSpPr>
        <p:spPr>
          <a:xfrm>
            <a:off x="7290717"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0550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ss_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289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with stages">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7584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ssage box / tex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4" name="Text Placeholder 2"/>
          <p:cNvSpPr>
            <a:spLocks noGrp="1"/>
          </p:cNvSpPr>
          <p:nvPr>
            <p:ph type="body" sz="quarter" idx="17" hasCustomPrompt="1"/>
          </p:nvPr>
        </p:nvSpPr>
        <p:spPr>
          <a:xfrm>
            <a:off x="4109132" y="1842660"/>
            <a:ext cx="4631996" cy="2883328"/>
          </a:xfrm>
          <a:prstGeom prst="rect">
            <a:avLst/>
          </a:prstGeom>
        </p:spPr>
        <p:txBody>
          <a:bodyPr/>
          <a:lstStyle>
            <a:lvl1pPr marL="228600" indent="-228600">
              <a:buClr>
                <a:schemeClr val="bg1"/>
              </a:buClr>
              <a:buFont typeface="Wingdings" panose="05000000000000000000" pitchFamily="2" charset="2"/>
              <a:buChar char="§"/>
              <a:defRPr sz="1600">
                <a:solidFill>
                  <a:schemeClr val="bg1"/>
                </a:solidFill>
                <a:latin typeface="+mj-lt"/>
              </a:defRPr>
            </a:lvl1pPr>
            <a:lvl2pPr marL="541338" indent="-274638">
              <a:buClr>
                <a:schemeClr val="bg1"/>
              </a:buClr>
              <a:buFont typeface="Wingdings" panose="05000000000000000000" pitchFamily="2" charset="2"/>
              <a:buChar char="§"/>
              <a:defRPr sz="1400">
                <a:solidFill>
                  <a:schemeClr val="bg1"/>
                </a:solidFill>
                <a:latin typeface="+mj-lt"/>
              </a:defRPr>
            </a:lvl2pPr>
            <a:lvl3pPr marL="898525" indent="-357188">
              <a:buClr>
                <a:schemeClr val="bg1"/>
              </a:buClr>
              <a:buFont typeface="Wingdings" panose="05000000000000000000" pitchFamily="2" charset="2"/>
              <a:buChar char="§"/>
              <a:defRPr sz="1200">
                <a:solidFill>
                  <a:schemeClr val="bg1"/>
                </a:solidFill>
              </a:defRPr>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8367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92" userDrawn="1">
          <p15:clr>
            <a:srgbClr val="FBAE40"/>
          </p15:clr>
        </p15:guide>
        <p15:guide id="4" orient="horz" pos="60" userDrawn="1">
          <p15:clr>
            <a:srgbClr val="FBAE40"/>
          </p15:clr>
        </p15:guide>
        <p15:guide id="5" orient="horz" pos="482" userDrawn="1">
          <p15:clr>
            <a:srgbClr val="FBAE40"/>
          </p15:clr>
        </p15:guide>
        <p15:guide id="6" orient="horz" pos="1169" userDrawn="1">
          <p15:clr>
            <a:srgbClr val="FBAE40"/>
          </p15:clr>
        </p15:guide>
        <p15:guide id="7" pos="2127" userDrawn="1">
          <p15:clr>
            <a:srgbClr val="FBAE40"/>
          </p15:clr>
        </p15:guide>
        <p15:guide id="8" pos="5090" userDrawn="1">
          <p15:clr>
            <a:srgbClr val="FBAE40"/>
          </p15:clr>
        </p15:guide>
        <p15:guide id="9" orient="horz" pos="87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ssage box / char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3" name="Chart Placeholder 2"/>
          <p:cNvSpPr>
            <a:spLocks noGrp="1"/>
          </p:cNvSpPr>
          <p:nvPr>
            <p:ph type="chart" sz="quarter" idx="18" hasCustomPrompt="1"/>
          </p:nvPr>
        </p:nvSpPr>
        <p:spPr>
          <a:xfrm>
            <a:off x="4108887" y="1842436"/>
            <a:ext cx="4657725" cy="2819400"/>
          </a:xfrm>
          <a:prstGeom prst="rect">
            <a:avLst/>
          </a:prstGeom>
        </p:spPr>
        <p:txBody>
          <a:bodyPr/>
          <a:lstStyle>
            <a:lvl1pPr marL="0" indent="0">
              <a:buFontTx/>
              <a:buNone/>
              <a:defRPr sz="800">
                <a:solidFill>
                  <a:schemeClr val="bg1"/>
                </a:solidFill>
                <a:latin typeface="+mj-lt"/>
              </a:defRPr>
            </a:lvl1pPr>
          </a:lstStyle>
          <a:p>
            <a:r>
              <a:rPr lang="en-GB" sz="800" dirty="0">
                <a:latin typeface="+mj-lt"/>
              </a:rPr>
              <a:t>Click icon to insert chart</a:t>
            </a:r>
            <a:endParaRPr lang="en-GB" dirty="0"/>
          </a:p>
        </p:txBody>
      </p:sp>
    </p:spTree>
    <p:extLst>
      <p:ext uri="{BB962C8B-B14F-4D97-AF65-F5344CB8AC3E}">
        <p14:creationId xmlns:p14="http://schemas.microsoft.com/office/powerpoint/2010/main" val="40668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5.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theme" Target="../theme/theme4.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7.xml"/><Relationship Id="rId7" Type="http://schemas.microsoft.com/office/2007/relationships/hdphoto" Target="../media/hdphoto3.wdp"/><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25.png"/><Relationship Id="rId5" Type="http://schemas.openxmlformats.org/officeDocument/2006/relationships/theme" Target="../theme/theme6.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6.png"/><Relationship Id="rId5" Type="http://schemas.openxmlformats.org/officeDocument/2006/relationships/theme" Target="../theme/theme7.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3868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97" r:id="rId3"/>
    <p:sldLayoutId id="2147483671" r:id="rId4"/>
  </p:sldLayoutIdLst>
  <p:hf hdr="0" dt="0"/>
  <p:txStyles>
    <p:titleStyle>
      <a:lvl1pPr algn="l" defTabSz="685800" rtl="0" eaLnBrk="1" latinLnBrk="0" hangingPunct="1">
        <a:spcBef>
          <a:spcPct val="0"/>
        </a:spcBef>
        <a:buNone/>
        <a:defRPr sz="1350" kern="1200">
          <a:solidFill>
            <a:srgbClr val="561F67"/>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ts val="900"/>
        </a:spcBef>
        <a:spcAft>
          <a:spcPts val="750"/>
        </a:spcAft>
        <a:buFont typeface="Arial" panose="020B0604020202020204" pitchFamily="34" charset="0"/>
        <a:buNone/>
        <a:defRPr sz="1050" kern="1200">
          <a:solidFill>
            <a:srgbClr val="561F67"/>
          </a:solidFill>
          <a:latin typeface="Arial" panose="020B0604020202020204" pitchFamily="34" charset="0"/>
          <a:ea typeface="+mn-ea"/>
          <a:cs typeface="Arial" panose="020B0604020202020204" pitchFamily="34" charset="0"/>
        </a:defRPr>
      </a:lvl1pPr>
      <a:lvl2pPr marL="135731" indent="-135731" algn="l" defTabSz="685800" rtl="0" eaLnBrk="1" latinLnBrk="0" hangingPunct="1">
        <a:spcBef>
          <a:spcPts val="0"/>
        </a:spcBef>
        <a:spcAft>
          <a:spcPts val="225"/>
        </a:spcAft>
        <a:buFont typeface="Arial" panose="020B0604020202020204" pitchFamily="34" charset="0"/>
        <a:buChar char="•"/>
        <a:defRPr sz="1050" kern="1200">
          <a:solidFill>
            <a:srgbClr val="272727"/>
          </a:solidFill>
          <a:latin typeface="Arial" panose="020B0604020202020204" pitchFamily="34" charset="0"/>
          <a:ea typeface="+mn-ea"/>
          <a:cs typeface="Arial" panose="020B0604020202020204" pitchFamily="34" charset="0"/>
        </a:defRPr>
      </a:lvl2pPr>
      <a:lvl3pPr marL="271463"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3pPr>
      <a:lvl4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4pPr>
      <a:lvl5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5pPr>
      <a:lvl6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6pPr>
      <a:lvl7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7pPr>
      <a:lvl8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8pPr>
      <a:lvl9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47441D-4296-BE4D-9D65-EBA7847D01B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34528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6106813"/>
      </p:ext>
    </p:extLst>
  </p:cSld>
  <p:clrMap bg1="lt1" tx1="dk1" bg2="lt2" tx2="dk2" accent1="accent1" accent2="accent2" accent3="accent3" accent4="accent4" accent5="accent5" accent6="accent6" hlink="hlink" folHlink="folHlink"/>
  <p:sldLayoutIdLst>
    <p:sldLayoutId id="2147483707"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31057"/>
      </p:ext>
    </p:extLst>
  </p:cSld>
  <p:clrMap bg1="lt1" tx1="dk1" bg2="lt2" tx2="dk2" accent1="accent1" accent2="accent2" accent3="accent3" accent4="accent4" accent5="accent5" accent6="accent6" hlink="hlink" folHlink="folHlink"/>
  <p:sldLayoutIdLst>
    <p:sldLayoutId id="2147483675" r:id="rId1"/>
    <p:sldLayoutId id="2147483725" r:id="rId2"/>
    <p:sldLayoutId id="2147483678" r:id="rId3"/>
    <p:sldLayoutId id="2147483679" r:id="rId4"/>
    <p:sldLayoutId id="2147483681" r:id="rId5"/>
    <p:sldLayoutId id="2147483680" r:id="rId6"/>
    <p:sldLayoutId id="2147483683" r:id="rId7"/>
    <p:sldLayoutId id="2147483726" r:id="rId8"/>
    <p:sldLayoutId id="2147483727" r:id="rId9"/>
    <p:sldLayoutId id="2147483750" r:id="rId10"/>
    <p:sldLayoutId id="2147483746" r:id="rId11"/>
    <p:sldLayoutId id="2147483728" r:id="rId12"/>
    <p:sldLayoutId id="2147483748" r:id="rId13"/>
    <p:sldLayoutId id="2147483749" r:id="rId14"/>
    <p:sldLayoutId id="2147483751" r:id="rId15"/>
    <p:sldLayoutId id="2147483684" r:id="rId16"/>
    <p:sldLayoutId id="2147483713" r:id="rId17"/>
    <p:sldLayoutId id="2147483686" r:id="rId18"/>
    <p:sldLayoutId id="2147483687" r:id="rId19"/>
    <p:sldLayoutId id="2147483732" r:id="rId20"/>
    <p:sldLayoutId id="2147483731" r:id="rId21"/>
    <p:sldLayoutId id="2147483716" r:id="rId22"/>
    <p:sldLayoutId id="2147483724" r:id="rId23"/>
    <p:sldLayoutId id="2147483688" r:id="rId24"/>
    <p:sldLayoutId id="2147483685" r:id="rId25"/>
    <p:sldLayoutId id="2147483708" r:id="rId26"/>
    <p:sldLayoutId id="2147483689" r:id="rId27"/>
    <p:sldLayoutId id="2147483698" r:id="rId28"/>
    <p:sldLayoutId id="2147483714" r:id="rId29"/>
    <p:sldLayoutId id="2147483730" r:id="rId30"/>
    <p:sldLayoutId id="2147483702"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5657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3" r:id="rId4"/>
    <p:sldLayoutId id="2147483744" r:id="rId5"/>
    <p:sldLayoutId id="214748374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people sitting on chairs near tables during daytime">
            <a:extLst>
              <a:ext uri="{FF2B5EF4-FFF2-40B4-BE49-F238E27FC236}">
                <a16:creationId xmlns:a16="http://schemas.microsoft.com/office/drawing/2014/main" id="{6FE80F21-B120-7C43-A7CA-413D3FDB1B11}"/>
              </a:ext>
            </a:extLst>
          </p:cNvPr>
          <p:cNvPicPr>
            <a:picLocks noChangeAspect="1" noChangeArrowheads="1"/>
          </p:cNvPicPr>
          <p:nvPr userDrawn="1"/>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4">
            <a:extLst>
              <a:ext uri="{FF2B5EF4-FFF2-40B4-BE49-F238E27FC236}">
                <a16:creationId xmlns:a16="http://schemas.microsoft.com/office/drawing/2014/main" id="{24C96DEE-FA26-274E-9B28-291A4B2726D2}"/>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pic>
        <p:nvPicPr>
          <p:cNvPr id="6" name="Picture 5" descr="Price Bailey logo"/>
          <p:cNvPicPr>
            <a:picLocks noChangeAspect="1"/>
          </p:cNvPicPr>
          <p:nvPr userDrawn="1"/>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151026415"/>
      </p:ext>
    </p:extLst>
  </p:cSld>
  <p:clrMap bg1="lt1" tx1="dk1" bg2="lt2" tx2="dk2" accent1="accent1" accent2="accent2" accent3="accent3" accent4="accent4" accent5="accent5" accent6="accent6" hlink="hlink" folHlink="folHlink"/>
  <p:sldLayoutIdLst>
    <p:sldLayoutId id="2147483700" r:id="rId1"/>
    <p:sldLayoutId id="2147483729" r:id="rId2"/>
    <p:sldLayoutId id="2147483715" r:id="rId3"/>
    <p:sldLayoutId id="21474837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629815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3624" y="2425700"/>
            <a:ext cx="2341562" cy="1742704"/>
          </a:xfrm>
        </p:spPr>
        <p:txBody>
          <a:bodyPr/>
          <a:lstStyle/>
          <a:p>
            <a:r>
              <a:rPr lang="en-GB" b="1" dirty="0"/>
              <a:t>What happens when an employee cannot do their job?</a:t>
            </a:r>
          </a:p>
          <a:p>
            <a:r>
              <a:rPr lang="en-GB" dirty="0"/>
              <a:t> </a:t>
            </a:r>
          </a:p>
          <a:p>
            <a:r>
              <a:rPr lang="en-GB" sz="1400" dirty="0"/>
              <a:t>Presented by</a:t>
            </a:r>
          </a:p>
          <a:p>
            <a:r>
              <a:rPr lang="en-GB" sz="1400" dirty="0"/>
              <a:t>Claire Berry and Joanna Smye</a:t>
            </a:r>
          </a:p>
        </p:txBody>
      </p:sp>
    </p:spTree>
    <p:extLst>
      <p:ext uri="{BB962C8B-B14F-4D97-AF65-F5344CB8AC3E}">
        <p14:creationId xmlns:p14="http://schemas.microsoft.com/office/powerpoint/2010/main" val="117625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580799" y="771968"/>
            <a:ext cx="2246677" cy="2083774"/>
          </a:xfrm>
        </p:spPr>
        <p:txBody>
          <a:bodyPr/>
          <a:lstStyle/>
          <a:p>
            <a:r>
              <a:rPr lang="en-GB" sz="1800" dirty="0">
                <a:latin typeface="+mj-lt"/>
                <a:ea typeface="Calibri" panose="020F0502020204030204" pitchFamily="34" charset="0"/>
                <a:cs typeface="Times New Roman" panose="02020603050405020304" pitchFamily="18" charset="0"/>
              </a:rPr>
              <a:t>PERFORMANCE MANAGEMENT</a:t>
            </a:r>
          </a:p>
          <a:p>
            <a:endParaRPr lang="en-GB" sz="1800" dirty="0">
              <a:latin typeface="+mj-lt"/>
              <a:ea typeface="Calibri" panose="020F0502020204030204" pitchFamily="34" charset="0"/>
              <a:cs typeface="Times New Roman" panose="02020603050405020304" pitchFamily="18" charset="0"/>
            </a:endParaRPr>
          </a:p>
          <a:p>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a:t>
            </a:r>
            <a:r>
              <a:rPr lang="en-GB" sz="1800" dirty="0">
                <a:latin typeface="+mj-lt"/>
                <a:ea typeface="Calibri" panose="020F0502020204030204" pitchFamily="34" charset="0"/>
                <a:cs typeface="Times New Roman" panose="02020603050405020304" pitchFamily="18" charset="0"/>
              </a:rPr>
              <a:t>5</a:t>
            </a:r>
          </a:p>
        </p:txBody>
      </p:sp>
      <p:sp>
        <p:nvSpPr>
          <p:cNvPr id="46" name="Text Placeholder 45">
            <a:extLst>
              <a:ext uri="{FF2B5EF4-FFF2-40B4-BE49-F238E27FC236}">
                <a16:creationId xmlns:a16="http://schemas.microsoft.com/office/drawing/2014/main" id="{DE925031-E2A5-B00B-ADA9-95887AF78674}"/>
              </a:ext>
            </a:extLst>
          </p:cNvPr>
          <p:cNvSpPr txBox="1">
            <a:spLocks noGrp="1"/>
          </p:cNvSpPr>
          <p:nvPr>
            <p:ph type="body" sz="quarter" idx="17"/>
          </p:nvPr>
        </p:nvSpPr>
        <p:spPr>
          <a:xfrm>
            <a:off x="247799" y="770400"/>
            <a:ext cx="5583657" cy="3249479"/>
          </a:xfrm>
          <a:prstGeom prst="rect">
            <a:avLst/>
          </a:prstGeom>
          <a:noFill/>
        </p:spPr>
        <p:txBody>
          <a:bodyPr wrap="square">
            <a:spAutoFit/>
          </a:bodyPr>
          <a:lstStyle/>
          <a:p>
            <a:pPr marL="0" lvl="0" indent="0">
              <a:lnSpc>
                <a:spcPct val="107000"/>
              </a:lnSpc>
              <a:buNone/>
            </a:pPr>
            <a:r>
              <a:rPr lang="en-GB" sz="1800" dirty="0" smtClean="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rPr>
              <a:t>Stage 1: Appeal</a:t>
            </a:r>
            <a:endParaRPr lang="en-GB" sz="1800" dirty="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spcAft>
                <a:spcPts val="800"/>
              </a:spcAft>
            </a:pPr>
            <a:r>
              <a:rPr lang="en-GB" sz="1400" dirty="0">
                <a:ea typeface="Calibri" panose="020F0502020204030204" pitchFamily="34" charset="0"/>
                <a:cs typeface="Times New Roman" panose="02020603050405020304" pitchFamily="18" charset="0"/>
              </a:rPr>
              <a:t>If the employee does appeal, the appeal should be heard by a manager who was not involved in the original decision and, where possible, more senior than the manager who made the original </a:t>
            </a:r>
            <a:r>
              <a:rPr lang="en-GB" sz="1400" dirty="0" smtClean="0">
                <a:ea typeface="Calibri" panose="020F0502020204030204" pitchFamily="34" charset="0"/>
                <a:cs typeface="Times New Roman" panose="02020603050405020304" pitchFamily="18" charset="0"/>
              </a:rPr>
              <a:t>decision</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dirty="0">
                <a:ea typeface="Calibri" panose="020F0502020204030204" pitchFamily="34" charset="0"/>
                <a:cs typeface="Times New Roman" panose="02020603050405020304" pitchFamily="18" charset="0"/>
              </a:rPr>
              <a:t>The employee can be accompanied by a colleague or trade union </a:t>
            </a:r>
            <a:r>
              <a:rPr lang="en-GB" sz="1400" dirty="0" smtClean="0">
                <a:ea typeface="Calibri" panose="020F0502020204030204" pitchFamily="34" charset="0"/>
                <a:cs typeface="Times New Roman" panose="02020603050405020304" pitchFamily="18" charset="0"/>
              </a:rPr>
              <a:t>representative</a:t>
            </a:r>
            <a:endParaRPr lang="en-GB" sz="1400" dirty="0">
              <a:ea typeface="Calibri" panose="020F0502020204030204" pitchFamily="34" charset="0"/>
              <a:cs typeface="Times New Roman" panose="02020603050405020304" pitchFamily="18" charset="0"/>
            </a:endParaRPr>
          </a:p>
          <a:p>
            <a:pPr lvl="0">
              <a:lnSpc>
                <a:spcPct val="107000"/>
              </a:lnSpc>
              <a:spcAft>
                <a:spcPts val="800"/>
              </a:spcAft>
            </a:pPr>
            <a:r>
              <a:rPr lang="en-GB" sz="1400" dirty="0">
                <a:ea typeface="Calibri" panose="020F0502020204030204" pitchFamily="34" charset="0"/>
                <a:cs typeface="Times New Roman" panose="02020603050405020304" pitchFamily="18" charset="0"/>
              </a:rPr>
              <a:t>The outcomes could be:</a:t>
            </a:r>
          </a:p>
          <a:p>
            <a:pPr marL="742950" lvl="1" indent="-285750">
              <a:lnSpc>
                <a:spcPct val="107000"/>
              </a:lnSpc>
            </a:pPr>
            <a:r>
              <a:rPr lang="en-GB" sz="1200" dirty="0">
                <a:ea typeface="Calibri" panose="020F0502020204030204" pitchFamily="34" charset="0"/>
                <a:cs typeface="Times New Roman" panose="02020603050405020304" pitchFamily="18" charset="0"/>
              </a:rPr>
              <a:t>Confirm the original decision</a:t>
            </a:r>
          </a:p>
          <a:p>
            <a:pPr marL="742950" lvl="1" indent="-285750">
              <a:lnSpc>
                <a:spcPct val="107000"/>
              </a:lnSpc>
            </a:pPr>
            <a:r>
              <a:rPr lang="en-GB" sz="1200" dirty="0">
                <a:ea typeface="Calibri" panose="020F0502020204030204" pitchFamily="34" charset="0"/>
                <a:cs typeface="Times New Roman" panose="02020603050405020304" pitchFamily="18" charset="0"/>
              </a:rPr>
              <a:t>Revoke the original decision; or </a:t>
            </a:r>
          </a:p>
          <a:p>
            <a:pPr marL="742950" lvl="1" indent="-285750">
              <a:lnSpc>
                <a:spcPct val="107000"/>
              </a:lnSpc>
              <a:spcAft>
                <a:spcPts val="800"/>
              </a:spcAft>
            </a:pPr>
            <a:r>
              <a:rPr lang="en-GB" sz="1200" dirty="0">
                <a:ea typeface="Calibri" panose="020F0502020204030204" pitchFamily="34" charset="0"/>
                <a:cs typeface="Times New Roman" panose="02020603050405020304" pitchFamily="18" charset="0"/>
              </a:rPr>
              <a:t>Substitute a different </a:t>
            </a:r>
            <a:r>
              <a:rPr lang="en-GB" sz="1200" dirty="0" smtClean="0">
                <a:ea typeface="Calibri" panose="020F0502020204030204" pitchFamily="34" charset="0"/>
                <a:cs typeface="Times New Roman" panose="02020603050405020304" pitchFamily="18" charset="0"/>
              </a:rPr>
              <a:t>penalty.</a:t>
            </a:r>
            <a:endParaRPr lang="en-GB"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26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925031-E2A5-B00B-ADA9-95887AF78674}"/>
              </a:ext>
            </a:extLst>
          </p:cNvPr>
          <p:cNvSpPr txBox="1"/>
          <p:nvPr/>
        </p:nvSpPr>
        <p:spPr>
          <a:xfrm>
            <a:off x="3286799" y="770400"/>
            <a:ext cx="5583600" cy="4023474"/>
          </a:xfrm>
          <a:prstGeom prst="rect">
            <a:avLst/>
          </a:prstGeom>
          <a:noFill/>
        </p:spPr>
        <p:txBody>
          <a:bodyPr wrap="square">
            <a:spAutoFit/>
          </a:bodyPr>
          <a:lstStyle/>
          <a:p>
            <a:pPr>
              <a:lnSpc>
                <a:spcPct val="107000"/>
              </a:lnSpc>
              <a:spcBef>
                <a:spcPts val="1000"/>
              </a:spcBef>
              <a:buClr>
                <a:schemeClr val="accent3"/>
              </a:buClr>
            </a:pPr>
            <a:r>
              <a:rPr lang="en-GB" dirty="0">
                <a:solidFill>
                  <a:schemeClr val="accent3"/>
                </a:solidFill>
                <a:latin typeface="+mj-lt"/>
              </a:rPr>
              <a:t>Stage </a:t>
            </a:r>
            <a:r>
              <a:rPr lang="en-GB" dirty="0" smtClean="0">
                <a:solidFill>
                  <a:schemeClr val="accent3"/>
                </a:solidFill>
                <a:latin typeface="+mj-lt"/>
              </a:rPr>
              <a:t>1: Review period</a:t>
            </a:r>
            <a:endParaRPr lang="en-GB" dirty="0">
              <a:solidFill>
                <a:schemeClr val="accent3"/>
              </a:solidFill>
              <a:latin typeface="+mj-lt"/>
            </a:endParaRPr>
          </a:p>
          <a:p>
            <a:pPr marL="228600" indent="-228600">
              <a:lnSpc>
                <a:spcPct val="107000"/>
              </a:lnSpc>
              <a:spcBef>
                <a:spcPts val="1000"/>
              </a:spcBef>
              <a:buClr>
                <a:schemeClr val="accent3"/>
              </a:buClr>
              <a:buFont typeface="Wingdings" panose="05000000000000000000" pitchFamily="2" charset="2"/>
              <a:buChar char="§"/>
            </a:pPr>
            <a:r>
              <a:rPr lang="en-GB" sz="1400" dirty="0" smtClean="0">
                <a:latin typeface="+mj-lt"/>
                <a:ea typeface="Calibri" panose="020F0502020204030204" pitchFamily="34" charset="0"/>
                <a:cs typeface="Times New Roman" panose="02020603050405020304" pitchFamily="18" charset="0"/>
              </a:rPr>
              <a:t>How </a:t>
            </a:r>
            <a:r>
              <a:rPr lang="en-GB" sz="1400" dirty="0">
                <a:latin typeface="+mj-lt"/>
                <a:ea typeface="Calibri" panose="020F0502020204030204" pitchFamily="34" charset="0"/>
                <a:cs typeface="Times New Roman" panose="02020603050405020304" pitchFamily="18" charset="0"/>
              </a:rPr>
              <a:t>long the review period should be will depend on the nature of the poor performance, the needs of the business and what would be reasonable in the </a:t>
            </a:r>
            <a:r>
              <a:rPr lang="en-GB" sz="1400" dirty="0" smtClean="0">
                <a:latin typeface="+mj-lt"/>
                <a:ea typeface="Calibri" panose="020F0502020204030204" pitchFamily="34" charset="0"/>
                <a:cs typeface="Times New Roman" panose="02020603050405020304" pitchFamily="18" charset="0"/>
              </a:rPr>
              <a:t>circumstances</a:t>
            </a:r>
            <a:endParaRPr lang="en-GB" sz="1400" dirty="0">
              <a:latin typeface="+mj-lt"/>
              <a:ea typeface="Calibri" panose="020F0502020204030204" pitchFamily="34" charset="0"/>
              <a:cs typeface="Times New Roman" panose="02020603050405020304" pitchFamily="18" charset="0"/>
            </a:endParaRPr>
          </a:p>
          <a:p>
            <a:pPr marL="228600" lvl="0" indent="-228600">
              <a:lnSpc>
                <a:spcPct val="107000"/>
              </a:lnSpc>
              <a:spcBef>
                <a:spcPts val="1000"/>
              </a:spcBef>
              <a:spcAft>
                <a:spcPts val="800"/>
              </a:spcAft>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The employee’s performance should be monitored regularly during the review </a:t>
            </a:r>
            <a:r>
              <a:rPr lang="en-GB" sz="1400" dirty="0" smtClean="0">
                <a:latin typeface="+mj-lt"/>
                <a:ea typeface="Calibri" panose="020F0502020204030204" pitchFamily="34" charset="0"/>
                <a:cs typeface="Times New Roman" panose="02020603050405020304" pitchFamily="18" charset="0"/>
              </a:rPr>
              <a:t>period</a:t>
            </a:r>
            <a:endParaRPr lang="en-GB" sz="1400" dirty="0">
              <a:latin typeface="+mj-lt"/>
              <a:ea typeface="Calibri" panose="020F0502020204030204" pitchFamily="34" charset="0"/>
              <a:cs typeface="Times New Roman" panose="02020603050405020304" pitchFamily="18" charset="0"/>
            </a:endParaRPr>
          </a:p>
          <a:p>
            <a:pPr marL="228600" indent="-228600">
              <a:lnSpc>
                <a:spcPct val="107000"/>
              </a:lnSpc>
              <a:spcBef>
                <a:spcPts val="1000"/>
              </a:spcBef>
              <a:spcAft>
                <a:spcPts val="800"/>
              </a:spcAft>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Outcomes of the review period:</a:t>
            </a: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If the employee’s line manager is satisfied with their </a:t>
            </a:r>
            <a:r>
              <a:rPr lang="en-GB" sz="1200" dirty="0" smtClean="0">
                <a:latin typeface="+mj-lt"/>
                <a:ea typeface="Calibri" panose="020F0502020204030204" pitchFamily="34" charset="0"/>
                <a:cs typeface="Times New Roman" panose="02020603050405020304" pitchFamily="18" charset="0"/>
              </a:rPr>
              <a:t>performance, </a:t>
            </a:r>
            <a:r>
              <a:rPr lang="en-GB" sz="1200" dirty="0">
                <a:latin typeface="+mj-lt"/>
                <a:ea typeface="Calibri" panose="020F0502020204030204" pitchFamily="34" charset="0"/>
                <a:cs typeface="Times New Roman" panose="02020603050405020304" pitchFamily="18" charset="0"/>
              </a:rPr>
              <a:t>the employee should be informed that no further action will be </a:t>
            </a:r>
            <a:r>
              <a:rPr lang="en-GB" sz="1200" dirty="0" smtClean="0">
                <a:latin typeface="+mj-lt"/>
                <a:ea typeface="Calibri" panose="020F0502020204030204" pitchFamily="34" charset="0"/>
                <a:cs typeface="Times New Roman" panose="02020603050405020304" pitchFamily="18" charset="0"/>
              </a:rPr>
              <a:t>taken</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If </a:t>
            </a:r>
            <a:r>
              <a:rPr lang="en-GB" sz="1200" dirty="0" smtClean="0">
                <a:latin typeface="+mj-lt"/>
                <a:ea typeface="Calibri" panose="020F0502020204030204" pitchFamily="34" charset="0"/>
                <a:cs typeface="Times New Roman" panose="02020603050405020304" pitchFamily="18" charset="0"/>
              </a:rPr>
              <a:t>there </a:t>
            </a:r>
            <a:r>
              <a:rPr lang="en-GB" sz="1200" dirty="0">
                <a:latin typeface="+mj-lt"/>
                <a:ea typeface="Calibri" panose="020F0502020204030204" pitchFamily="34" charset="0"/>
                <a:cs typeface="Times New Roman" panose="02020603050405020304" pitchFamily="18" charset="0"/>
              </a:rPr>
              <a:t>has been substantial but insufficient improvement, the review period may be </a:t>
            </a:r>
            <a:r>
              <a:rPr lang="en-GB" sz="1200" dirty="0" smtClean="0">
                <a:latin typeface="+mj-lt"/>
                <a:ea typeface="Calibri" panose="020F0502020204030204" pitchFamily="34" charset="0"/>
                <a:cs typeface="Times New Roman" panose="02020603050405020304" pitchFamily="18" charset="0"/>
              </a:rPr>
              <a:t>extended</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spcBef>
                <a:spcPts val="500"/>
              </a:spcBef>
              <a:spcAft>
                <a:spcPts val="800"/>
              </a:spcAft>
              <a:buClr>
                <a:schemeClr val="accent3"/>
              </a:buClr>
              <a:buFont typeface="Wingdings" panose="05000000000000000000" pitchFamily="2" charset="2"/>
              <a:buChar char="§"/>
            </a:pPr>
            <a:r>
              <a:rPr lang="en-GB" sz="1200" dirty="0">
                <a:effectLst/>
                <a:latin typeface="Calibri Light" panose="020F0302020204030204" pitchFamily="34" charset="0"/>
                <a:ea typeface="Calibri" panose="020F0502020204030204" pitchFamily="34" charset="0"/>
                <a:cs typeface="Calibri Light" panose="020F0302020204030204" pitchFamily="34" charset="0"/>
              </a:rPr>
              <a:t>However if the line manager is still not satisfied, a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S</a:t>
            </a:r>
            <a:r>
              <a:rPr lang="en-GB" sz="1200" dirty="0" smtClean="0">
                <a:effectLst/>
                <a:latin typeface="Calibri Light" panose="020F0302020204030204" pitchFamily="34" charset="0"/>
                <a:ea typeface="Calibri" panose="020F0502020204030204" pitchFamily="34" charset="0"/>
                <a:cs typeface="Calibri Light" panose="020F0302020204030204" pitchFamily="34" charset="0"/>
              </a:rPr>
              <a:t>tage </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2 </a:t>
            </a:r>
            <a:r>
              <a:rPr lang="en-GB" sz="1200" dirty="0">
                <a:latin typeface="+mj-lt"/>
                <a:ea typeface="Calibri" panose="020F0502020204030204" pitchFamily="34" charset="0"/>
                <a:cs typeface="Times New Roman" panose="02020603050405020304" pitchFamily="18" charset="0"/>
              </a:rPr>
              <a:t>capability meeting should be arranged.</a:t>
            </a:r>
          </a:p>
          <a:p>
            <a:pPr marL="342900" lvl="0" indent="-342900">
              <a:lnSpc>
                <a:spcPct val="107000"/>
              </a:lnSpc>
              <a:buFont typeface="Calibri" panose="020F0502020204030204" pitchFamily="34" charset="0"/>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p:txBody>
          <a:bodyPr/>
          <a:lstStyle/>
          <a:p>
            <a:r>
              <a:rPr lang="en-GB" sz="1800" dirty="0" smtClean="0"/>
              <a:t>PERFORMANCE MANAGEMENT</a:t>
            </a:r>
            <a:endParaRPr lang="en-GB" sz="1800" dirty="0">
              <a:ea typeface="Calibri" panose="020F0502020204030204" pitchFamily="34" charset="0"/>
              <a:cs typeface="Times New Roman" panose="02020603050405020304" pitchFamily="18" charset="0"/>
            </a:endParaRPr>
          </a:p>
          <a:p>
            <a:endParaRPr lang="en-GB" sz="1800" dirty="0">
              <a:ea typeface="Calibri" panose="020F0502020204030204" pitchFamily="34" charset="0"/>
              <a:cs typeface="Times New Roman" panose="02020603050405020304" pitchFamily="18" charset="0"/>
            </a:endParaRPr>
          </a:p>
          <a:p>
            <a:endParaRPr lang="en-GB" sz="1800" dirty="0">
              <a:ea typeface="Calibri" panose="020F0502020204030204" pitchFamily="34" charset="0"/>
              <a:cs typeface="Times New Roman" panose="02020603050405020304" pitchFamily="18" charset="0"/>
            </a:endParaRPr>
          </a:p>
          <a:p>
            <a:r>
              <a:rPr lang="en-GB" sz="1800">
                <a:ea typeface="Calibri" panose="020F0502020204030204" pitchFamily="34" charset="0"/>
                <a:cs typeface="Times New Roman" panose="02020603050405020304" pitchFamily="18" charset="0"/>
              </a:rPr>
              <a:t>Step 6</a:t>
            </a:r>
          </a:p>
        </p:txBody>
      </p:sp>
    </p:spTree>
    <p:extLst>
      <p:ext uri="{BB962C8B-B14F-4D97-AF65-F5344CB8AC3E}">
        <p14:creationId xmlns:p14="http://schemas.microsoft.com/office/powerpoint/2010/main" val="1476662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580799" y="771968"/>
            <a:ext cx="2246677" cy="2927835"/>
          </a:xfrm>
        </p:spPr>
        <p:txBody>
          <a:bodyPr/>
          <a:lstStyle/>
          <a:p>
            <a:r>
              <a:rPr lang="en-GB" sz="1800" dirty="0">
                <a:latin typeface="+mj-lt"/>
                <a:ea typeface="Calibri" panose="020F0502020204030204" pitchFamily="34" charset="0"/>
                <a:cs typeface="Times New Roman" panose="02020603050405020304" pitchFamily="18" charset="0"/>
              </a:rPr>
              <a:t>PERFORMANCE MANAGEMENT</a:t>
            </a:r>
          </a:p>
          <a:p>
            <a:endParaRPr lang="en-GB" sz="1800" dirty="0">
              <a:latin typeface="+mj-lt"/>
              <a:ea typeface="Calibri" panose="020F0502020204030204" pitchFamily="34" charset="0"/>
              <a:cs typeface="Times New Roman" panose="02020603050405020304" pitchFamily="18" charset="0"/>
            </a:endParaRPr>
          </a:p>
          <a:p>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7</a:t>
            </a:r>
          </a:p>
          <a:p>
            <a:r>
              <a:rPr lang="en-GB" sz="1800" dirty="0" smtClean="0">
                <a:latin typeface="+mj-lt"/>
                <a:ea typeface="Calibri" panose="020F0502020204030204" pitchFamily="34" charset="0"/>
                <a:cs typeface="Times New Roman" panose="02020603050405020304" pitchFamily="18" charset="0"/>
              </a:rPr>
              <a:t>&amp;</a:t>
            </a:r>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a:t>
            </a:r>
            <a:r>
              <a:rPr lang="en-GB" sz="1800" dirty="0">
                <a:latin typeface="+mj-lt"/>
                <a:ea typeface="Calibri" panose="020F0502020204030204" pitchFamily="34" charset="0"/>
                <a:cs typeface="Times New Roman" panose="02020603050405020304" pitchFamily="18" charset="0"/>
              </a:rPr>
              <a:t>8</a:t>
            </a:r>
          </a:p>
        </p:txBody>
      </p:sp>
      <p:grpSp>
        <p:nvGrpSpPr>
          <p:cNvPr id="7" name="Group 6">
            <a:extLst>
              <a:ext uri="{FF2B5EF4-FFF2-40B4-BE49-F238E27FC236}">
                <a16:creationId xmlns:a16="http://schemas.microsoft.com/office/drawing/2014/main" id="{38773A36-8220-0740-B96C-83A5F83F77D1}"/>
              </a:ext>
            </a:extLst>
          </p:cNvPr>
          <p:cNvGrpSpPr>
            <a:grpSpLocks noChangeAspect="1"/>
          </p:cNvGrpSpPr>
          <p:nvPr/>
        </p:nvGrpSpPr>
        <p:grpSpPr bwMode="gray">
          <a:xfrm>
            <a:off x="7836465" y="259710"/>
            <a:ext cx="792000" cy="153571"/>
            <a:chOff x="4375150" y="6157913"/>
            <a:chExt cx="1874838" cy="363537"/>
          </a:xfrm>
        </p:grpSpPr>
        <p:sp>
          <p:nvSpPr>
            <p:cNvPr id="8" name="Freeform 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3" name="Rectangle 2"/>
          <p:cNvSpPr/>
          <p:nvPr/>
        </p:nvSpPr>
        <p:spPr>
          <a:xfrm>
            <a:off x="248400" y="770400"/>
            <a:ext cx="5583600" cy="3938835"/>
          </a:xfrm>
          <a:prstGeom prst="rect">
            <a:avLst/>
          </a:prstGeom>
        </p:spPr>
        <p:txBody>
          <a:bodyPr wrap="square">
            <a:spAutoFit/>
          </a:bodyPr>
          <a:lstStyle/>
          <a:p>
            <a:pPr>
              <a:lnSpc>
                <a:spcPct val="107000"/>
              </a:lnSpc>
              <a:spcBef>
                <a:spcPts val="1000"/>
              </a:spcBef>
            </a:pPr>
            <a:r>
              <a:rPr lang="en-GB"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Invite </a:t>
            </a:r>
            <a:r>
              <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to S</a:t>
            </a:r>
            <a:r>
              <a:rPr lang="en-GB"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tage 2: Capability meeting </a:t>
            </a:r>
          </a:p>
          <a:p>
            <a:pPr marL="228600" indent="-228600">
              <a:lnSpc>
                <a:spcPct val="107000"/>
              </a:lnSpc>
              <a:spcBef>
                <a:spcPts val="1000"/>
              </a:spcBef>
              <a:buClr>
                <a:schemeClr val="accent3"/>
              </a:buClr>
              <a:buFont typeface="Wingdings" panose="05000000000000000000" pitchFamily="2" charset="2"/>
              <a:buChar char="§"/>
            </a:pPr>
            <a:r>
              <a:rPr lang="en-GB" sz="1400" dirty="0" smtClean="0">
                <a:latin typeface="+mj-lt"/>
                <a:ea typeface="Calibri" panose="020F0502020204030204" pitchFamily="34" charset="0"/>
                <a:cs typeface="Times New Roman" panose="02020603050405020304" pitchFamily="18" charset="0"/>
              </a:rPr>
              <a:t>The </a:t>
            </a:r>
            <a:r>
              <a:rPr lang="en-GB" sz="1400" dirty="0">
                <a:latin typeface="+mj-lt"/>
                <a:ea typeface="Calibri" panose="020F0502020204030204" pitchFamily="34" charset="0"/>
                <a:cs typeface="Times New Roman" panose="02020603050405020304" pitchFamily="18" charset="0"/>
              </a:rPr>
              <a:t>employee should be notified of the </a:t>
            </a:r>
            <a:r>
              <a:rPr lang="en-GB" sz="1400" dirty="0" smtClean="0">
                <a:latin typeface="+mj-lt"/>
                <a:ea typeface="Calibri" panose="020F0502020204030204" pitchFamily="34" charset="0"/>
                <a:cs typeface="Times New Roman" panose="02020603050405020304" pitchFamily="18" charset="0"/>
              </a:rPr>
              <a:t>Stage </a:t>
            </a:r>
            <a:r>
              <a:rPr lang="en-GB" sz="1400" dirty="0">
                <a:latin typeface="+mj-lt"/>
                <a:ea typeface="Calibri" panose="020F0502020204030204" pitchFamily="34" charset="0"/>
                <a:cs typeface="Times New Roman" panose="02020603050405020304" pitchFamily="18" charset="0"/>
              </a:rPr>
              <a:t>2 </a:t>
            </a:r>
            <a:r>
              <a:rPr lang="en-GB" sz="1400" dirty="0" smtClean="0">
                <a:latin typeface="+mj-lt"/>
                <a:ea typeface="Calibri" panose="020F0502020204030204" pitchFamily="34" charset="0"/>
                <a:cs typeface="Times New Roman" panose="02020603050405020304" pitchFamily="18" charset="0"/>
              </a:rPr>
              <a:t>Capability Meeting </a:t>
            </a:r>
            <a:r>
              <a:rPr lang="en-GB" sz="1400" dirty="0">
                <a:latin typeface="+mj-lt"/>
                <a:ea typeface="Calibri" panose="020F0502020204030204" pitchFamily="34" charset="0"/>
                <a:cs typeface="Times New Roman" panose="02020603050405020304" pitchFamily="18" charset="0"/>
              </a:rPr>
              <a:t>in the same way as for the </a:t>
            </a:r>
            <a:r>
              <a:rPr lang="en-GB" sz="1400" dirty="0" smtClean="0">
                <a:latin typeface="+mj-lt"/>
                <a:ea typeface="Calibri" panose="020F0502020204030204" pitchFamily="34" charset="0"/>
                <a:cs typeface="Times New Roman" panose="02020603050405020304" pitchFamily="18" charset="0"/>
              </a:rPr>
              <a:t>Stage </a:t>
            </a:r>
            <a:r>
              <a:rPr lang="en-GB" sz="1400" dirty="0">
                <a:latin typeface="+mj-lt"/>
                <a:ea typeface="Calibri" panose="020F0502020204030204" pitchFamily="34" charset="0"/>
                <a:cs typeface="Times New Roman" panose="02020603050405020304" pitchFamily="18" charset="0"/>
              </a:rPr>
              <a:t>1 </a:t>
            </a:r>
            <a:r>
              <a:rPr lang="en-GB" sz="1400" dirty="0" smtClean="0">
                <a:latin typeface="+mj-lt"/>
                <a:ea typeface="Calibri" panose="020F0502020204030204" pitchFamily="34" charset="0"/>
                <a:cs typeface="Times New Roman" panose="02020603050405020304" pitchFamily="18" charset="0"/>
              </a:rPr>
              <a:t>Capability Meeting (Step 2)</a:t>
            </a:r>
            <a:endParaRPr lang="en-GB" sz="1400" dirty="0">
              <a:latin typeface="+mj-lt"/>
              <a:ea typeface="Calibri" panose="020F0502020204030204" pitchFamily="34" charset="0"/>
              <a:cs typeface="Times New Roman" panose="02020603050405020304" pitchFamily="18" charset="0"/>
            </a:endParaRPr>
          </a:p>
          <a:p>
            <a:pPr marL="228600" lvl="0" indent="-228600">
              <a:lnSpc>
                <a:spcPct val="107000"/>
              </a:lnSpc>
              <a:spcBef>
                <a:spcPts val="1000"/>
              </a:spcBef>
              <a:spcAft>
                <a:spcPts val="800"/>
              </a:spcAft>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The letter should </a:t>
            </a:r>
            <a:r>
              <a:rPr lang="en-GB" sz="1400" dirty="0" smtClean="0">
                <a:latin typeface="+mj-lt"/>
                <a:ea typeface="Calibri" panose="020F0502020204030204" pitchFamily="34" charset="0"/>
                <a:cs typeface="Times New Roman" panose="02020603050405020304" pitchFamily="18" charset="0"/>
              </a:rPr>
              <a:t>set </a:t>
            </a:r>
            <a:r>
              <a:rPr lang="en-GB" sz="1400" dirty="0">
                <a:latin typeface="+mj-lt"/>
                <a:ea typeface="Calibri" panose="020F0502020204030204" pitchFamily="34" charset="0"/>
                <a:cs typeface="Times New Roman" panose="02020603050405020304" pitchFamily="18" charset="0"/>
              </a:rPr>
              <a:t>out the possible outcomes </a:t>
            </a:r>
            <a:r>
              <a:rPr lang="en-GB" sz="1400" dirty="0" smtClean="0">
                <a:latin typeface="+mj-lt"/>
                <a:ea typeface="Calibri" panose="020F0502020204030204" pitchFamily="34" charset="0"/>
                <a:cs typeface="Times New Roman" panose="02020603050405020304" pitchFamily="18" charset="0"/>
              </a:rPr>
              <a:t>if </a:t>
            </a:r>
            <a:r>
              <a:rPr lang="en-GB" sz="1400" dirty="0">
                <a:latin typeface="+mj-lt"/>
                <a:ea typeface="Calibri" panose="020F0502020204030204" pitchFamily="34" charset="0"/>
                <a:cs typeface="Times New Roman" panose="02020603050405020304" pitchFamily="18" charset="0"/>
              </a:rPr>
              <a:t>it is determined that performance is not </a:t>
            </a:r>
            <a:r>
              <a:rPr lang="en-GB" sz="1400" dirty="0" smtClean="0">
                <a:latin typeface="+mj-lt"/>
                <a:ea typeface="Calibri" panose="020F0502020204030204" pitchFamily="34" charset="0"/>
                <a:cs typeface="Times New Roman" panose="02020603050405020304" pitchFamily="18" charset="0"/>
              </a:rPr>
              <a:t>satisfactory, </a:t>
            </a:r>
            <a:r>
              <a:rPr lang="en-GB" sz="1400" dirty="0">
                <a:latin typeface="+mj-lt"/>
                <a:ea typeface="Calibri" panose="020F0502020204030204" pitchFamily="34" charset="0"/>
                <a:cs typeface="Times New Roman" panose="02020603050405020304" pitchFamily="18" charset="0"/>
              </a:rPr>
              <a:t>which are likely to be setting targets for improvement and a final written </a:t>
            </a:r>
            <a:r>
              <a:rPr lang="en-GB" sz="1400" dirty="0" smtClean="0">
                <a:latin typeface="+mj-lt"/>
                <a:ea typeface="Calibri" panose="020F0502020204030204" pitchFamily="34" charset="0"/>
                <a:cs typeface="Times New Roman" panose="02020603050405020304" pitchFamily="18" charset="0"/>
              </a:rPr>
              <a:t>warning.</a:t>
            </a:r>
            <a:endParaRPr lang="en-GB" sz="1400" dirty="0">
              <a:latin typeface="+mj-lt"/>
              <a:ea typeface="Calibri" panose="020F0502020204030204" pitchFamily="34" charset="0"/>
              <a:cs typeface="Times New Roman" panose="02020603050405020304" pitchFamily="18" charset="0"/>
            </a:endParaRPr>
          </a:p>
          <a:p>
            <a:pPr lvl="0">
              <a:lnSpc>
                <a:spcPct val="107000"/>
              </a:lnSpc>
            </a:pPr>
            <a:r>
              <a:rPr lang="en-GB"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2: Capability meeting</a:t>
            </a:r>
            <a:endPar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marL="228600" indent="-228600">
              <a:lnSpc>
                <a:spcPct val="107000"/>
              </a:lnSpc>
              <a:spcBef>
                <a:spcPts val="1000"/>
              </a:spcBef>
              <a:spcAft>
                <a:spcPts val="800"/>
              </a:spcAft>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This will focus on the extent to which the employee’s performance has improved over the review period and, if it has not </a:t>
            </a:r>
            <a:r>
              <a:rPr lang="en-GB" sz="1400" dirty="0" smtClean="0">
                <a:latin typeface="+mj-lt"/>
                <a:ea typeface="Calibri" panose="020F0502020204030204" pitchFamily="34" charset="0"/>
                <a:cs typeface="Times New Roman" panose="02020603050405020304" pitchFamily="18" charset="0"/>
              </a:rPr>
              <a:t>improved, </a:t>
            </a:r>
            <a:r>
              <a:rPr lang="en-GB" sz="1400" dirty="0">
                <a:latin typeface="+mj-lt"/>
                <a:ea typeface="Calibri" panose="020F0502020204030204" pitchFamily="34" charset="0"/>
                <a:cs typeface="Times New Roman" panose="02020603050405020304" pitchFamily="18" charset="0"/>
              </a:rPr>
              <a:t>the reasons for this, and whether anything further can be done to help them to meet the required </a:t>
            </a:r>
            <a:r>
              <a:rPr lang="en-GB" sz="1400" dirty="0" smtClean="0">
                <a:latin typeface="+mj-lt"/>
                <a:ea typeface="Calibri" panose="020F0502020204030204" pitchFamily="34" charset="0"/>
                <a:cs typeface="Times New Roman" panose="02020603050405020304" pitchFamily="18" charset="0"/>
              </a:rPr>
              <a:t>standards</a:t>
            </a:r>
            <a:endParaRPr lang="en-GB" sz="1400" dirty="0">
              <a:latin typeface="+mj-lt"/>
              <a:ea typeface="Calibri" panose="020F0502020204030204" pitchFamily="34" charset="0"/>
              <a:cs typeface="Times New Roman" panose="02020603050405020304" pitchFamily="18" charset="0"/>
            </a:endParaRPr>
          </a:p>
          <a:p>
            <a:pPr marL="228600" lvl="0" indent="-228600">
              <a:lnSpc>
                <a:spcPct val="107000"/>
              </a:lnSpc>
              <a:spcBef>
                <a:spcPts val="1000"/>
              </a:spcBef>
              <a:spcAft>
                <a:spcPts val="800"/>
              </a:spcAft>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A further review period and </a:t>
            </a:r>
            <a:r>
              <a:rPr lang="en-GB" sz="1400" dirty="0" smtClean="0">
                <a:latin typeface="+mj-lt"/>
                <a:ea typeface="Calibri" panose="020F0502020204030204" pitchFamily="34" charset="0"/>
                <a:cs typeface="Times New Roman" panose="02020603050405020304" pitchFamily="18" charset="0"/>
              </a:rPr>
              <a:t>objectives </a:t>
            </a:r>
            <a:r>
              <a:rPr lang="en-GB" sz="1400" dirty="0">
                <a:latin typeface="+mj-lt"/>
                <a:ea typeface="Calibri" panose="020F0502020204030204" pitchFamily="34" charset="0"/>
                <a:cs typeface="Times New Roman" panose="02020603050405020304" pitchFamily="18" charset="0"/>
              </a:rPr>
              <a:t>should be agreed with the employee in the meeting and put in writing afterwards.</a:t>
            </a:r>
          </a:p>
        </p:txBody>
      </p:sp>
    </p:spTree>
    <p:extLst>
      <p:ext uri="{BB962C8B-B14F-4D97-AF65-F5344CB8AC3E}">
        <p14:creationId xmlns:p14="http://schemas.microsoft.com/office/powerpoint/2010/main" val="394258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6800" y="770400"/>
            <a:ext cx="5583600" cy="3335208"/>
          </a:xfrm>
          <a:prstGeom prst="rect">
            <a:avLst/>
          </a:prstGeom>
        </p:spPr>
        <p:txBody>
          <a:bodyPr wrap="square">
            <a:spAutoFit/>
          </a:bodyPr>
          <a:lstStyle/>
          <a:p>
            <a:pPr lvl="0">
              <a:lnSpc>
                <a:spcPct val="107000"/>
              </a:lnSpc>
            </a:pPr>
            <a:r>
              <a:rPr lang="en-GB" dirty="0" smtClean="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rPr>
              <a:t>Stage </a:t>
            </a:r>
            <a:r>
              <a:rPr lang="en-GB" dirty="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rPr>
              <a:t>2: Final </a:t>
            </a:r>
            <a:r>
              <a:rPr lang="en-GB" dirty="0" smtClean="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rPr>
              <a:t>written </a:t>
            </a:r>
            <a:r>
              <a:rPr lang="en-GB"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w</a:t>
            </a:r>
            <a:r>
              <a:rPr lang="en-GB" dirty="0" smtClean="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rPr>
              <a:t>arning</a:t>
            </a:r>
            <a:endParaRPr lang="en-GB" dirty="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endParaRPr>
          </a:p>
          <a:p>
            <a:pPr marL="457200">
              <a:lnSpc>
                <a:spcPct val="107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Bef>
                <a:spcPts val="600"/>
              </a:spcBef>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A final written warning should typically set out:</a:t>
            </a:r>
          </a:p>
          <a:p>
            <a:pPr marL="742950" lvl="1" indent="-28575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200" dirty="0">
                <a:latin typeface="Calibri Light" panose="020F0302020204030204" pitchFamily="34" charset="0"/>
                <a:ea typeface="Calibri" panose="020F0502020204030204" pitchFamily="34" charset="0"/>
                <a:cs typeface="Calibri Light" panose="020F0302020204030204" pitchFamily="34" charset="0"/>
              </a:rPr>
              <a:t>areas in which the employee has continued to not meet required performance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standards</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Targets </a:t>
            </a:r>
            <a:r>
              <a:rPr lang="en-GB" sz="1200" dirty="0">
                <a:latin typeface="Calibri Light" panose="020F0302020204030204" pitchFamily="34" charset="0"/>
                <a:ea typeface="Calibri" panose="020F0502020204030204" pitchFamily="34" charset="0"/>
                <a:cs typeface="Calibri Light" panose="020F0302020204030204" pitchFamily="34" charset="0"/>
              </a:rPr>
              <a:t>and timescales for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improvement</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Any </a:t>
            </a:r>
            <a:r>
              <a:rPr lang="en-GB" sz="1200" dirty="0">
                <a:latin typeface="Calibri Light" panose="020F0302020204030204" pitchFamily="34" charset="0"/>
                <a:ea typeface="Calibri" panose="020F0502020204030204" pitchFamily="34" charset="0"/>
                <a:cs typeface="Calibri Light" panose="020F0302020204030204" pitchFamily="34" charset="0"/>
              </a:rPr>
              <a:t>measures, such as additional training or supervision, which will be taken to help the employee to improve their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performance</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200" dirty="0">
                <a:latin typeface="Calibri Light" panose="020F0302020204030204" pitchFamily="34" charset="0"/>
                <a:ea typeface="Calibri" panose="020F0502020204030204" pitchFamily="34" charset="0"/>
                <a:cs typeface="Calibri Light" panose="020F0302020204030204" pitchFamily="34" charset="0"/>
              </a:rPr>
              <a:t>consequences if the employee fails to improve to the required standard within the review period, or of further unsatisfactory performance within the period in which the final warning is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active</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200" dirty="0">
                <a:latin typeface="Calibri Light" panose="020F0302020204030204" pitchFamily="34" charset="0"/>
                <a:ea typeface="Calibri" panose="020F0502020204030204" pitchFamily="34" charset="0"/>
                <a:cs typeface="Calibri Light" panose="020F0302020204030204" pitchFamily="34" charset="0"/>
              </a:rPr>
              <a:t>right to appeal, who to appeal to and the timeframe in which to do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so.</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228600" indent="-228600">
              <a:lnSpc>
                <a:spcPct val="107000"/>
              </a:lnSpc>
              <a:spcBef>
                <a:spcPts val="1000"/>
              </a:spcBef>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 A final written warning will normally remain active for 6 to 12 </a:t>
            </a:r>
            <a:r>
              <a:rPr lang="en-GB" sz="1400" dirty="0" smtClean="0">
                <a:latin typeface="+mj-lt"/>
                <a:ea typeface="Calibri" panose="020F0502020204030204" pitchFamily="34" charset="0"/>
                <a:cs typeface="Times New Roman" panose="02020603050405020304" pitchFamily="18" charset="0"/>
              </a:rPr>
              <a:t>months</a:t>
            </a:r>
            <a:r>
              <a:rPr lang="en-GB" sz="1400" dirty="0">
                <a:latin typeface="+mj-lt"/>
                <a:ea typeface="Calibri" panose="020F0502020204030204" pitchFamily="34" charset="0"/>
                <a:cs typeface="Times New Roman" panose="02020603050405020304" pitchFamily="18" charset="0"/>
              </a:rPr>
              <a:t>.  </a:t>
            </a:r>
          </a:p>
        </p:txBody>
      </p:sp>
      <p:sp>
        <p:nvSpPr>
          <p:cNvPr id="6" name="Text Placeholder 5"/>
          <p:cNvSpPr>
            <a:spLocks noGrp="1"/>
          </p:cNvSpPr>
          <p:nvPr>
            <p:ph type="body" sz="quarter" idx="15"/>
          </p:nvPr>
        </p:nvSpPr>
        <p:spPr/>
        <p:txBody>
          <a:bodyPr/>
          <a:lstStyle/>
          <a:p>
            <a:r>
              <a:rPr lang="en-GB" sz="1800" dirty="0"/>
              <a:t>PERFORMANCE MANAGEMENT</a:t>
            </a:r>
          </a:p>
          <a:p>
            <a:r>
              <a:rPr lang="en-GB" sz="1800" dirty="0"/>
              <a:t>      </a:t>
            </a:r>
          </a:p>
          <a:p>
            <a:endParaRPr lang="en-GB" sz="1800" dirty="0" smtClean="0"/>
          </a:p>
          <a:p>
            <a:r>
              <a:rPr lang="en-GB" sz="1800" dirty="0" smtClean="0"/>
              <a:t>Step </a:t>
            </a:r>
            <a:r>
              <a:rPr lang="en-GB" sz="1800" dirty="0"/>
              <a:t>9 </a:t>
            </a:r>
          </a:p>
        </p:txBody>
      </p:sp>
    </p:spTree>
    <p:extLst>
      <p:ext uri="{BB962C8B-B14F-4D97-AF65-F5344CB8AC3E}">
        <p14:creationId xmlns:p14="http://schemas.microsoft.com/office/powerpoint/2010/main" val="588014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580799" y="771968"/>
            <a:ext cx="2246677" cy="2351060"/>
          </a:xfrm>
        </p:spPr>
        <p:txBody>
          <a:bodyPr/>
          <a:lstStyle/>
          <a:p>
            <a:r>
              <a:rPr lang="en-GB" sz="1800" dirty="0">
                <a:latin typeface="+mj-lt"/>
                <a:ea typeface="Calibri" panose="020F0502020204030204" pitchFamily="34" charset="0"/>
                <a:cs typeface="Times New Roman" panose="02020603050405020304" pitchFamily="18" charset="0"/>
              </a:rPr>
              <a:t>PERFORMANCE MANAGEMENT</a:t>
            </a:r>
          </a:p>
          <a:p>
            <a:endParaRPr lang="en-GB" sz="1800" dirty="0">
              <a:latin typeface="+mj-lt"/>
              <a:ea typeface="Calibri" panose="020F0502020204030204" pitchFamily="34" charset="0"/>
              <a:cs typeface="Times New Roman" panose="02020603050405020304" pitchFamily="18" charset="0"/>
            </a:endParaRPr>
          </a:p>
          <a:p>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a:t>
            </a:r>
            <a:r>
              <a:rPr lang="en-GB" sz="1800" dirty="0">
                <a:latin typeface="+mj-lt"/>
                <a:ea typeface="Calibri" panose="020F0502020204030204" pitchFamily="34" charset="0"/>
                <a:cs typeface="Times New Roman" panose="02020603050405020304" pitchFamily="18" charset="0"/>
              </a:rPr>
              <a:t>10</a:t>
            </a:r>
          </a:p>
          <a:p>
            <a:r>
              <a:rPr lang="en-GB" sz="1800" dirty="0">
                <a:latin typeface="+mj-lt"/>
                <a:ea typeface="Calibri" panose="020F0502020204030204" pitchFamily="34" charset="0"/>
                <a:cs typeface="Times New Roman" panose="02020603050405020304" pitchFamily="18" charset="0"/>
              </a:rPr>
              <a:t>           </a:t>
            </a:r>
          </a:p>
        </p:txBody>
      </p:sp>
      <p:sp>
        <p:nvSpPr>
          <p:cNvPr id="11" name="Text Placeholder 10"/>
          <p:cNvSpPr>
            <a:spLocks noGrp="1"/>
          </p:cNvSpPr>
          <p:nvPr>
            <p:ph type="body" sz="quarter" idx="17"/>
          </p:nvPr>
        </p:nvSpPr>
        <p:spPr>
          <a:xfrm>
            <a:off x="247799" y="770400"/>
            <a:ext cx="5583657" cy="3987393"/>
          </a:xfrm>
        </p:spPr>
        <p:txBody>
          <a:bodyPr/>
          <a:lstStyle/>
          <a:p>
            <a:pPr marL="0" lvl="0" indent="0">
              <a:lnSpc>
                <a:spcPct val="107000"/>
              </a:lnSpc>
              <a:buNone/>
            </a:pP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2: Appeal</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pPr>
            <a:r>
              <a:rPr lang="en-GB" sz="1400" dirty="0">
                <a:ea typeface="Calibri" panose="020F0502020204030204" pitchFamily="34" charset="0"/>
                <a:cs typeface="Times New Roman" panose="02020603050405020304" pitchFamily="18" charset="0"/>
              </a:rPr>
              <a:t>If the employee does appeal, the appeal should be heard by a manager who was not involved in the original decision and, where possible, more senior than the manager who made the original </a:t>
            </a:r>
            <a:r>
              <a:rPr lang="en-GB" sz="1400" dirty="0" smtClean="0">
                <a:ea typeface="Calibri" panose="020F0502020204030204" pitchFamily="34" charset="0"/>
                <a:cs typeface="Times New Roman" panose="02020603050405020304" pitchFamily="18" charset="0"/>
              </a:rPr>
              <a:t>decision</a:t>
            </a:r>
            <a:endParaRPr lang="en-GB" sz="1400" dirty="0">
              <a:ea typeface="Calibri" panose="020F0502020204030204" pitchFamily="34" charset="0"/>
              <a:cs typeface="Times New Roman" panose="02020603050405020304" pitchFamily="18" charset="0"/>
            </a:endParaRPr>
          </a:p>
          <a:p>
            <a:pPr marL="285750" lvl="0" indent="-285750">
              <a:lnSpc>
                <a:spcPct val="107000"/>
              </a:lnSpc>
              <a:spcBef>
                <a:spcPts val="600"/>
              </a:spcBef>
            </a:pPr>
            <a:r>
              <a:rPr lang="en-GB" sz="1400" dirty="0">
                <a:ea typeface="Calibri" panose="020F0502020204030204" pitchFamily="34" charset="0"/>
                <a:cs typeface="Times New Roman" panose="02020603050405020304" pitchFamily="18" charset="0"/>
              </a:rPr>
              <a:t>The employee can be accompanied by a colleague or trade union </a:t>
            </a:r>
            <a:r>
              <a:rPr lang="en-GB" sz="1400" dirty="0" smtClean="0">
                <a:ea typeface="Calibri" panose="020F0502020204030204" pitchFamily="34" charset="0"/>
                <a:cs typeface="Times New Roman" panose="02020603050405020304" pitchFamily="18" charset="0"/>
              </a:rPr>
              <a:t>representative</a:t>
            </a:r>
            <a:endParaRPr lang="en-GB" sz="1400" dirty="0">
              <a:ea typeface="Calibri" panose="020F0502020204030204" pitchFamily="34" charset="0"/>
              <a:cs typeface="Times New Roman" panose="02020603050405020304" pitchFamily="18" charset="0"/>
            </a:endParaRPr>
          </a:p>
          <a:p>
            <a:pPr marL="285750" indent="-285750">
              <a:lnSpc>
                <a:spcPct val="107000"/>
              </a:lnSpc>
              <a:spcBef>
                <a:spcPts val="600"/>
              </a:spcBef>
            </a:pPr>
            <a:r>
              <a:rPr lang="en-GB" sz="1400" dirty="0">
                <a:ea typeface="Calibri" panose="020F0502020204030204" pitchFamily="34" charset="0"/>
                <a:cs typeface="Times New Roman" panose="02020603050405020304" pitchFamily="18" charset="0"/>
              </a:rPr>
              <a:t>The outcomes could be:</a:t>
            </a:r>
          </a:p>
          <a:p>
            <a:pPr marL="742950" lvl="1" indent="-285750">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Confirm the original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decision</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Revoke the original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decision; or </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Substitute a different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penalty.</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0" indent="0" algn="just">
              <a:lnSpc>
                <a:spcPct val="107000"/>
              </a:lnSpc>
              <a:buNone/>
            </a:pPr>
            <a:endParaRPr lang="en-GB" sz="1400" dirty="0">
              <a:cs typeface="Calibri" panose="020F0502020204030204" pitchFamily="34" charset="0"/>
            </a:endParaRPr>
          </a:p>
        </p:txBody>
      </p:sp>
    </p:spTree>
    <p:extLst>
      <p:ext uri="{BB962C8B-B14F-4D97-AF65-F5344CB8AC3E}">
        <p14:creationId xmlns:p14="http://schemas.microsoft.com/office/powerpoint/2010/main" val="2575915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6800" y="770400"/>
            <a:ext cx="5583600" cy="2990947"/>
          </a:xfrm>
          <a:prstGeom prst="rect">
            <a:avLst/>
          </a:prstGeom>
        </p:spPr>
        <p:txBody>
          <a:bodyPr wrap="square">
            <a:spAutoFit/>
          </a:bodyPr>
          <a:lstStyle/>
          <a:p>
            <a:pPr lvl="0">
              <a:lnSpc>
                <a:spcPct val="107000"/>
              </a:lnSpc>
            </a:pPr>
            <a:r>
              <a:rPr lang="en-GB"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2: Review period </a:t>
            </a:r>
            <a:endPar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marL="914400">
              <a:lnSpc>
                <a:spcPct val="107000"/>
              </a:lnSpc>
            </a:pPr>
            <a:r>
              <a:rPr lang="en-GB" sz="1100" b="1" dirty="0">
                <a:latin typeface="Calibri" panose="020F050202020403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Bef>
                <a:spcPts val="600"/>
              </a:spcBef>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The employee’s performance should be monitored regularly during the review period</a:t>
            </a:r>
            <a:r>
              <a:rPr lang="en-GB" sz="1400" dirty="0" smtClean="0">
                <a:latin typeface="+mj-lt"/>
                <a:ea typeface="Calibri" panose="020F0502020204030204" pitchFamily="34" charset="0"/>
                <a:cs typeface="Times New Roman" panose="02020603050405020304" pitchFamily="18" charset="0"/>
              </a:rPr>
              <a:t>.</a:t>
            </a:r>
            <a:endParaRPr lang="en-GB" sz="1400" dirty="0">
              <a:latin typeface="+mj-lt"/>
              <a:ea typeface="Calibri" panose="020F0502020204030204" pitchFamily="34" charset="0"/>
              <a:cs typeface="Times New Roman" panose="02020603050405020304" pitchFamily="18" charset="0"/>
            </a:endParaRPr>
          </a:p>
          <a:p>
            <a:pPr marL="285750" indent="-285750">
              <a:lnSpc>
                <a:spcPct val="107000"/>
              </a:lnSpc>
              <a:spcBef>
                <a:spcPts val="600"/>
              </a:spcBef>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Outcomes of the review period: </a:t>
            </a: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If the employee’s line manager is satisfied with their performance at the end of the review period, the employee should be informed that no further action will be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taken</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If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there </a:t>
            </a:r>
            <a:r>
              <a:rPr lang="en-GB" sz="1200" dirty="0">
                <a:latin typeface="Calibri Light" panose="020F0302020204030204" pitchFamily="34" charset="0"/>
                <a:ea typeface="Calibri" panose="020F0502020204030204" pitchFamily="34" charset="0"/>
                <a:cs typeface="Calibri Light" panose="020F0302020204030204" pitchFamily="34" charset="0"/>
              </a:rPr>
              <a:t>has been a substantial but insufficient improvement, the review period may be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extended</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However if the line manager is still not satisfied, a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Stage </a:t>
            </a:r>
            <a:r>
              <a:rPr lang="en-GB" sz="1200" dirty="0">
                <a:latin typeface="Calibri Light" panose="020F0302020204030204" pitchFamily="34" charset="0"/>
                <a:ea typeface="Calibri" panose="020F0502020204030204" pitchFamily="34" charset="0"/>
                <a:cs typeface="Calibri Light" panose="020F0302020204030204" pitchFamily="34" charset="0"/>
              </a:rPr>
              <a:t>3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Capability Meeting </a:t>
            </a:r>
            <a:r>
              <a:rPr lang="en-GB" sz="1200" dirty="0">
                <a:latin typeface="Calibri Light" panose="020F0302020204030204" pitchFamily="34" charset="0"/>
                <a:ea typeface="Calibri" panose="020F0502020204030204" pitchFamily="34" charset="0"/>
                <a:cs typeface="Calibri Light" panose="020F0302020204030204" pitchFamily="34" charset="0"/>
              </a:rPr>
              <a:t>should be arranged. </a:t>
            </a:r>
          </a:p>
        </p:txBody>
      </p:sp>
      <p:sp>
        <p:nvSpPr>
          <p:cNvPr id="9" name="Rectangle 8"/>
          <p:cNvSpPr/>
          <p:nvPr/>
        </p:nvSpPr>
        <p:spPr>
          <a:xfrm>
            <a:off x="496801" y="770400"/>
            <a:ext cx="1901742" cy="1881925"/>
          </a:xfrm>
          <a:prstGeom prst="rect">
            <a:avLst/>
          </a:prstGeom>
        </p:spPr>
        <p:txBody>
          <a:bodyPr wrap="square">
            <a:spAutoFit/>
          </a:bodyPr>
          <a:lstStyle/>
          <a:p>
            <a:pPr algn="ctr">
              <a:lnSpc>
                <a:spcPct val="107000"/>
              </a:lnSpc>
              <a:spcAft>
                <a:spcPts val="800"/>
              </a:spcAft>
            </a:pPr>
            <a:r>
              <a:rPr lang="en-GB"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PERFORMANCE MANAGEMENT</a:t>
            </a:r>
          </a:p>
          <a:p>
            <a:pPr algn="ctr">
              <a:lnSpc>
                <a:spcPct val="107000"/>
              </a:lnSpc>
              <a:spcAft>
                <a:spcPts val="800"/>
              </a:spcAft>
            </a:pPr>
            <a:r>
              <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p>
          <a:p>
            <a:pPr algn="ct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en-GB"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Step </a:t>
            </a:r>
            <a:r>
              <a:rPr lang="en-GB"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11 </a:t>
            </a:r>
          </a:p>
        </p:txBody>
      </p:sp>
    </p:spTree>
    <p:extLst>
      <p:ext uri="{BB962C8B-B14F-4D97-AF65-F5344CB8AC3E}">
        <p14:creationId xmlns:p14="http://schemas.microsoft.com/office/powerpoint/2010/main" val="49610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580799" y="771968"/>
            <a:ext cx="2232609" cy="2512838"/>
          </a:xfrm>
        </p:spPr>
        <p:txBody>
          <a:bodyPr/>
          <a:lstStyle/>
          <a:p>
            <a:r>
              <a:rPr lang="en-GB" sz="1800" dirty="0">
                <a:latin typeface="+mj-lt"/>
                <a:ea typeface="Calibri" panose="020F0502020204030204" pitchFamily="34" charset="0"/>
                <a:cs typeface="Times New Roman" panose="02020603050405020304" pitchFamily="18" charset="0"/>
              </a:rPr>
              <a:t>PERFORMANCE MANAGEMENT</a:t>
            </a:r>
          </a:p>
          <a:p>
            <a:endParaRPr lang="en-GB" sz="1800" dirty="0">
              <a:latin typeface="+mj-lt"/>
              <a:ea typeface="Calibri" panose="020F0502020204030204" pitchFamily="34" charset="0"/>
              <a:cs typeface="Times New Roman" panose="02020603050405020304" pitchFamily="18" charset="0"/>
            </a:endParaRPr>
          </a:p>
          <a:p>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12</a:t>
            </a:r>
          </a:p>
          <a:p>
            <a:r>
              <a:rPr lang="en-GB" sz="1800" dirty="0" smtClean="0">
                <a:latin typeface="+mj-lt"/>
                <a:ea typeface="Calibri" panose="020F0502020204030204" pitchFamily="34" charset="0"/>
                <a:cs typeface="Times New Roman" panose="02020603050405020304" pitchFamily="18" charset="0"/>
              </a:rPr>
              <a:t>and</a:t>
            </a:r>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a:t>
            </a:r>
            <a:r>
              <a:rPr lang="en-GB" sz="1800" dirty="0">
                <a:latin typeface="+mj-lt"/>
                <a:ea typeface="Calibri" panose="020F0502020204030204" pitchFamily="34" charset="0"/>
                <a:cs typeface="Times New Roman" panose="02020603050405020304" pitchFamily="18" charset="0"/>
              </a:rPr>
              <a:t>13</a:t>
            </a:r>
          </a:p>
          <a:p>
            <a:r>
              <a:rPr lang="en-GB" sz="1800" dirty="0">
                <a:latin typeface="+mj-lt"/>
                <a:ea typeface="Calibri" panose="020F0502020204030204" pitchFamily="34" charset="0"/>
                <a:cs typeface="Times New Roman" panose="02020603050405020304" pitchFamily="18" charset="0"/>
              </a:rPr>
              <a:t>           </a:t>
            </a:r>
          </a:p>
        </p:txBody>
      </p:sp>
      <p:sp>
        <p:nvSpPr>
          <p:cNvPr id="11" name="Text Placeholder 10"/>
          <p:cNvSpPr>
            <a:spLocks noGrp="1"/>
          </p:cNvSpPr>
          <p:nvPr>
            <p:ph type="body" sz="quarter" idx="17"/>
          </p:nvPr>
        </p:nvSpPr>
        <p:spPr>
          <a:xfrm>
            <a:off x="247799" y="770400"/>
            <a:ext cx="5583657" cy="3987393"/>
          </a:xfrm>
        </p:spPr>
        <p:txBody>
          <a:bodyPr/>
          <a:lstStyle/>
          <a:p>
            <a:pPr marL="0" lvl="0" indent="0">
              <a:lnSpc>
                <a:spcPct val="107000"/>
              </a:lnSpc>
              <a:buNone/>
            </a:pP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Invite </a:t>
            </a: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to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3: Capability meeting</a:t>
            </a:r>
          </a:p>
          <a:p>
            <a:pPr marL="285750" lvl="0" indent="-285750">
              <a:lnSpc>
                <a:spcPct val="107000"/>
              </a:lnSpc>
              <a:spcBef>
                <a:spcPts val="600"/>
              </a:spcBef>
            </a:pPr>
            <a:r>
              <a:rPr lang="en-GB" sz="1400" dirty="0" smtClean="0">
                <a:ea typeface="Calibri" panose="020F0502020204030204" pitchFamily="34" charset="0"/>
                <a:cs typeface="Times New Roman" panose="02020603050405020304" pitchFamily="18" charset="0"/>
              </a:rPr>
              <a:t>The employee should be invited to the Meeting in the same way as for a Stage 1 Capability Meeting (Step 2)</a:t>
            </a:r>
          </a:p>
          <a:p>
            <a:pPr marL="285750" indent="-285750">
              <a:lnSpc>
                <a:spcPct val="107000"/>
              </a:lnSpc>
              <a:spcBef>
                <a:spcPts val="600"/>
              </a:spcBef>
              <a:spcAft>
                <a:spcPts val="800"/>
              </a:spcAft>
            </a:pPr>
            <a:r>
              <a:rPr lang="en-GB" sz="1400" dirty="0" smtClean="0">
                <a:ea typeface="Calibri" panose="020F0502020204030204" pitchFamily="34" charset="0"/>
                <a:cs typeface="Times New Roman" panose="02020603050405020304" pitchFamily="18" charset="0"/>
              </a:rPr>
              <a:t>The </a:t>
            </a:r>
            <a:r>
              <a:rPr lang="en-GB" sz="1400" dirty="0">
                <a:ea typeface="Calibri" panose="020F0502020204030204" pitchFamily="34" charset="0"/>
                <a:cs typeface="Times New Roman" panose="02020603050405020304" pitchFamily="18" charset="0"/>
              </a:rPr>
              <a:t>employee should be informed that a potential outcome of the meeting will be </a:t>
            </a:r>
            <a:r>
              <a:rPr lang="en-GB" sz="1400" dirty="0" smtClean="0">
                <a:ea typeface="Calibri" panose="020F0502020204030204" pitchFamily="34" charset="0"/>
                <a:cs typeface="Times New Roman" panose="02020603050405020304" pitchFamily="18" charset="0"/>
              </a:rPr>
              <a:t>dismissal. </a:t>
            </a:r>
            <a:endParaRPr lang="en-GB" sz="1400" dirty="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3: Capability meeting</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marL="285750" indent="-285750">
              <a:lnSpc>
                <a:spcPct val="107000"/>
              </a:lnSpc>
              <a:spcBef>
                <a:spcPts val="600"/>
              </a:spcBef>
              <a:spcAft>
                <a:spcPts val="800"/>
              </a:spcAft>
            </a:pPr>
            <a:r>
              <a:rPr lang="en-GB" sz="1400" dirty="0">
                <a:ea typeface="Calibri" panose="020F0502020204030204" pitchFamily="34" charset="0"/>
                <a:cs typeface="Times New Roman" panose="02020603050405020304" pitchFamily="18" charset="0"/>
              </a:rPr>
              <a:t>The focus of the meeting will be to review the performance during the review period and if this has not improved the reasons for this and whether anything further can be done to help them to meet the required standards. </a:t>
            </a:r>
          </a:p>
          <a:p>
            <a:pPr marL="0" indent="0" algn="just">
              <a:lnSpc>
                <a:spcPct val="107000"/>
              </a:lnSpc>
              <a:buNone/>
            </a:pPr>
            <a:endParaRPr lang="en-GB" sz="1400" dirty="0">
              <a:cs typeface="Calibri" panose="020F0502020204030204" pitchFamily="34" charset="0"/>
            </a:endParaRPr>
          </a:p>
        </p:txBody>
      </p:sp>
    </p:spTree>
    <p:extLst>
      <p:ext uri="{BB962C8B-B14F-4D97-AF65-F5344CB8AC3E}">
        <p14:creationId xmlns:p14="http://schemas.microsoft.com/office/powerpoint/2010/main" val="1856880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6800" y="770400"/>
            <a:ext cx="5583600" cy="3766993"/>
          </a:xfrm>
          <a:prstGeom prst="rect">
            <a:avLst/>
          </a:prstGeom>
        </p:spPr>
        <p:txBody>
          <a:bodyPr wrap="square">
            <a:spAutoFit/>
          </a:bodyPr>
          <a:lstStyle/>
          <a:p>
            <a:pPr lvl="0">
              <a:lnSpc>
                <a:spcPct val="107000"/>
              </a:lnSpc>
            </a:pPr>
            <a:r>
              <a:rPr lang="en-GB"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3: Dismissal</a:t>
            </a:r>
            <a:endPar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pPr>
            <a:r>
              <a:rPr lang="en-GB" sz="1100" b="1" dirty="0">
                <a:latin typeface="Calibri" panose="020F050202020403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Bef>
                <a:spcPts val="600"/>
              </a:spcBef>
              <a:spcAft>
                <a:spcPts val="800"/>
              </a:spcAft>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Following the hearing the employer should inform the employee of the outcome. Where performance is unsatisfactory, the employer has a range of options: </a:t>
            </a: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Dismiss the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employee</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Redeploy the employee to another suitable job at the same or if their contract permits, a lower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grade; or</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Calibri Light" panose="020F0302020204030204" pitchFamily="34" charset="0"/>
                <a:ea typeface="Calibri" panose="020F0502020204030204" pitchFamily="34" charset="0"/>
                <a:cs typeface="Calibri Light" panose="020F0302020204030204" pitchFamily="34" charset="0"/>
              </a:rPr>
              <a:t>Extend an active final warning and set a further review period in exceptional cases where it is believed that a substantial improvement is likely within the review period. </a:t>
            </a:r>
          </a:p>
          <a:p>
            <a:pPr marL="285750" indent="-285750">
              <a:lnSpc>
                <a:spcPct val="107000"/>
              </a:lnSpc>
              <a:spcBef>
                <a:spcPts val="600"/>
              </a:spcBef>
              <a:spcAft>
                <a:spcPts val="800"/>
              </a:spcAft>
              <a:buClr>
                <a:schemeClr val="accent3"/>
              </a:buClr>
              <a:buFont typeface="Wingdings" panose="05000000000000000000" pitchFamily="2" charset="2"/>
              <a:buChar char="§"/>
            </a:pPr>
            <a:r>
              <a:rPr lang="en-GB" sz="1400" dirty="0" smtClean="0">
                <a:latin typeface="+mj-lt"/>
                <a:ea typeface="Calibri" panose="020F0502020204030204" pitchFamily="34" charset="0"/>
                <a:cs typeface="Times New Roman" panose="02020603050405020304" pitchFamily="18" charset="0"/>
              </a:rPr>
              <a:t>Dismissal will normally be with full notice or payment in lieu of notice </a:t>
            </a:r>
          </a:p>
          <a:p>
            <a:pPr marL="285750" indent="-285750">
              <a:lnSpc>
                <a:spcPct val="107000"/>
              </a:lnSpc>
              <a:spcBef>
                <a:spcPts val="600"/>
              </a:spcBef>
              <a:spcAft>
                <a:spcPts val="800"/>
              </a:spcAft>
              <a:buClr>
                <a:schemeClr val="accent3"/>
              </a:buClr>
              <a:buFont typeface="Wingdings" panose="05000000000000000000" pitchFamily="2" charset="2"/>
              <a:buChar char="§"/>
            </a:pPr>
            <a:r>
              <a:rPr lang="en-GB" sz="1400" dirty="0" smtClean="0">
                <a:latin typeface="+mj-lt"/>
                <a:ea typeface="Calibri" panose="020F0502020204030204" pitchFamily="34" charset="0"/>
                <a:cs typeface="Times New Roman" panose="02020603050405020304" pitchFamily="18" charset="0"/>
              </a:rPr>
              <a:t>The employee should be informed of the right to appeal, who to appeal to and the timeframe in which to do so. </a:t>
            </a:r>
            <a:endParaRPr lang="en-GB" sz="1400" dirty="0">
              <a:latin typeface="+mj-lt"/>
              <a:ea typeface="Calibri" panose="020F0502020204030204" pitchFamily="34" charset="0"/>
              <a:cs typeface="Times New Roman" panose="02020603050405020304" pitchFamily="18" charset="0"/>
            </a:endParaRPr>
          </a:p>
        </p:txBody>
      </p:sp>
      <p:sp>
        <p:nvSpPr>
          <p:cNvPr id="6" name="Text Placeholder 5"/>
          <p:cNvSpPr>
            <a:spLocks noGrp="1"/>
          </p:cNvSpPr>
          <p:nvPr>
            <p:ph type="body" sz="quarter" idx="15"/>
          </p:nvPr>
        </p:nvSpPr>
        <p:spPr>
          <a:xfrm>
            <a:off x="496800" y="771968"/>
            <a:ext cx="1938270" cy="1816487"/>
          </a:xfrm>
        </p:spPr>
        <p:txBody>
          <a:bodyPr/>
          <a:lstStyle/>
          <a:p>
            <a:r>
              <a:rPr lang="en-GB" sz="1800" dirty="0"/>
              <a:t>PERFORMANCE MANAGEMENT</a:t>
            </a:r>
          </a:p>
          <a:p>
            <a:r>
              <a:rPr lang="en-GB" sz="1800" dirty="0"/>
              <a:t>      </a:t>
            </a:r>
          </a:p>
          <a:p>
            <a:endParaRPr lang="en-GB" sz="1800" dirty="0" smtClean="0"/>
          </a:p>
          <a:p>
            <a:r>
              <a:rPr lang="en-GB" sz="1800" dirty="0" smtClean="0"/>
              <a:t>Step </a:t>
            </a:r>
            <a:r>
              <a:rPr lang="en-GB" sz="1800" dirty="0"/>
              <a:t>14 </a:t>
            </a:r>
          </a:p>
        </p:txBody>
      </p:sp>
    </p:spTree>
    <p:extLst>
      <p:ext uri="{BB962C8B-B14F-4D97-AF65-F5344CB8AC3E}">
        <p14:creationId xmlns:p14="http://schemas.microsoft.com/office/powerpoint/2010/main" val="3375306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580799" y="771968"/>
            <a:ext cx="2232609" cy="2252586"/>
          </a:xfrm>
        </p:spPr>
        <p:txBody>
          <a:bodyPr/>
          <a:lstStyle/>
          <a:p>
            <a:r>
              <a:rPr lang="en-GB" sz="1800" dirty="0">
                <a:latin typeface="+mj-lt"/>
                <a:ea typeface="Calibri" panose="020F0502020204030204" pitchFamily="34" charset="0"/>
                <a:cs typeface="Times New Roman" panose="02020603050405020304" pitchFamily="18" charset="0"/>
              </a:rPr>
              <a:t>PERFORMANCE MANAGEMENT</a:t>
            </a:r>
          </a:p>
          <a:p>
            <a:endParaRPr lang="en-GB" sz="1800" dirty="0">
              <a:latin typeface="+mj-lt"/>
              <a:ea typeface="Calibri" panose="020F0502020204030204" pitchFamily="34" charset="0"/>
              <a:cs typeface="Times New Roman" panose="02020603050405020304" pitchFamily="18" charset="0"/>
            </a:endParaRPr>
          </a:p>
          <a:p>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a:t>
            </a:r>
            <a:r>
              <a:rPr lang="en-GB" sz="1800" dirty="0">
                <a:latin typeface="+mj-lt"/>
                <a:ea typeface="Calibri" panose="020F0502020204030204" pitchFamily="34" charset="0"/>
                <a:cs typeface="Times New Roman" panose="02020603050405020304" pitchFamily="18" charset="0"/>
              </a:rPr>
              <a:t>15</a:t>
            </a:r>
          </a:p>
          <a:p>
            <a:r>
              <a:rPr lang="en-GB" sz="1800" dirty="0">
                <a:latin typeface="+mj-lt"/>
                <a:ea typeface="Calibri" panose="020F0502020204030204" pitchFamily="34" charset="0"/>
                <a:cs typeface="Times New Roman" panose="02020603050405020304" pitchFamily="18" charset="0"/>
              </a:rPr>
              <a:t>           </a:t>
            </a:r>
          </a:p>
        </p:txBody>
      </p:sp>
      <p:sp>
        <p:nvSpPr>
          <p:cNvPr id="11" name="Text Placeholder 10"/>
          <p:cNvSpPr>
            <a:spLocks noGrp="1"/>
          </p:cNvSpPr>
          <p:nvPr>
            <p:ph type="body" sz="quarter" idx="17"/>
          </p:nvPr>
        </p:nvSpPr>
        <p:spPr>
          <a:xfrm>
            <a:off x="247799" y="774000"/>
            <a:ext cx="5583657" cy="3987393"/>
          </a:xfrm>
        </p:spPr>
        <p:txBody>
          <a:bodyPr/>
          <a:lstStyle/>
          <a:p>
            <a:pPr marL="0" lvl="0" indent="0">
              <a:lnSpc>
                <a:spcPct val="107000"/>
              </a:lnSpc>
              <a:buNone/>
            </a:pP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3: Appeal</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7000"/>
              </a:lnSpc>
            </a:pPr>
            <a:r>
              <a:rPr lang="en-GB" sz="1400" dirty="0" smtClean="0">
                <a:latin typeface="Calibri Light" panose="020F0302020204030204" pitchFamily="34" charset="0"/>
                <a:ea typeface="Calibri" panose="020F0502020204030204" pitchFamily="34" charset="0"/>
                <a:cs typeface="Calibri Light" panose="020F0302020204030204" pitchFamily="34" charset="0"/>
              </a:rPr>
              <a:t>It </a:t>
            </a:r>
            <a:r>
              <a:rPr lang="en-GB" sz="1400" dirty="0">
                <a:latin typeface="Calibri Light" panose="020F0302020204030204" pitchFamily="34" charset="0"/>
                <a:ea typeface="Calibri" panose="020F0502020204030204" pitchFamily="34" charset="0"/>
                <a:cs typeface="Calibri Light" panose="020F0302020204030204" pitchFamily="34" charset="0"/>
              </a:rPr>
              <a:t>is important that the manager who hears the appeal is suitably impartial and, where possible, more senior than the manager who made the original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decision </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7000"/>
              </a:lnSpc>
            </a:pPr>
            <a:r>
              <a:rPr lang="en-GB" sz="1400" dirty="0">
                <a:latin typeface="Calibri Light" panose="020F0302020204030204" pitchFamily="34" charset="0"/>
                <a:ea typeface="Calibri" panose="020F0502020204030204" pitchFamily="34" charset="0"/>
                <a:cs typeface="Calibri Light" panose="020F0302020204030204" pitchFamily="34" charset="0"/>
              </a:rPr>
              <a:t>The outcomes of the appeal meeting could be: </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Confirm the original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decision</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Revoke the original decision; or </a:t>
            </a:r>
          </a:p>
          <a:p>
            <a:pPr marL="742950" lvl="1" indent="-285750" algn="just">
              <a:lnSpc>
                <a:spcPct val="107000"/>
              </a:lnSpc>
              <a:spcAft>
                <a:spcPts val="800"/>
              </a:spcAft>
            </a:pPr>
            <a:r>
              <a:rPr lang="en-GB" sz="1200" dirty="0">
                <a:latin typeface="Calibri Light" panose="020F0302020204030204" pitchFamily="34" charset="0"/>
                <a:ea typeface="Calibri" panose="020F0502020204030204" pitchFamily="34" charset="0"/>
                <a:cs typeface="Calibri Light" panose="020F0302020204030204" pitchFamily="34" charset="0"/>
              </a:rPr>
              <a:t>Substitute a different penalty. </a:t>
            </a:r>
          </a:p>
          <a:p>
            <a:pPr marL="0" indent="0" algn="just">
              <a:lnSpc>
                <a:spcPct val="107000"/>
              </a:lnSpc>
              <a:buNone/>
            </a:pPr>
            <a:endParaRPr lang="en-GB" sz="1400" dirty="0">
              <a:cs typeface="Calibri" panose="020F0502020204030204" pitchFamily="34" charset="0"/>
            </a:endParaRPr>
          </a:p>
        </p:txBody>
      </p:sp>
      <p:grpSp>
        <p:nvGrpSpPr>
          <p:cNvPr id="7" name="Group 6">
            <a:extLst>
              <a:ext uri="{FF2B5EF4-FFF2-40B4-BE49-F238E27FC236}">
                <a16:creationId xmlns:a16="http://schemas.microsoft.com/office/drawing/2014/main" id="{38773A36-8220-0740-B96C-83A5F83F77D1}"/>
              </a:ext>
            </a:extLst>
          </p:cNvPr>
          <p:cNvGrpSpPr>
            <a:grpSpLocks noChangeAspect="1"/>
          </p:cNvGrpSpPr>
          <p:nvPr/>
        </p:nvGrpSpPr>
        <p:grpSpPr bwMode="gray">
          <a:xfrm>
            <a:off x="7836465" y="259710"/>
            <a:ext cx="792000" cy="153571"/>
            <a:chOff x="4375150" y="6157913"/>
            <a:chExt cx="1874838" cy="363537"/>
          </a:xfrm>
        </p:grpSpPr>
        <p:sp>
          <p:nvSpPr>
            <p:cNvPr id="8" name="Freeform 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68178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t="2318" b="4729"/>
          <a:stretch/>
        </p:blipFill>
        <p:spPr>
          <a:xfrm>
            <a:off x="7088177" y="3791996"/>
            <a:ext cx="2055823" cy="1351504"/>
          </a:xfrm>
          <a:prstGeom prst="rect">
            <a:avLst/>
          </a:prstGeom>
        </p:spPr>
      </p:pic>
      <p:sp>
        <p:nvSpPr>
          <p:cNvPr id="2" name="Text Placeholder 1"/>
          <p:cNvSpPr>
            <a:spLocks noGrp="1"/>
          </p:cNvSpPr>
          <p:nvPr>
            <p:ph type="body" sz="quarter" idx="15"/>
          </p:nvPr>
        </p:nvSpPr>
        <p:spPr/>
        <p:txBody>
          <a:bodyPr/>
          <a:lstStyle/>
          <a:p>
            <a:r>
              <a:rPr lang="en-GB" sz="1800" dirty="0"/>
              <a:t>PERFORMANCE MANAGEMENT</a:t>
            </a:r>
          </a:p>
        </p:txBody>
      </p:sp>
      <p:sp>
        <p:nvSpPr>
          <p:cNvPr id="3" name="Text Placeholder 2"/>
          <p:cNvSpPr>
            <a:spLocks noGrp="1"/>
          </p:cNvSpPr>
          <p:nvPr>
            <p:ph type="body" sz="quarter" idx="18"/>
          </p:nvPr>
        </p:nvSpPr>
        <p:spPr/>
        <p:txBody>
          <a:bodyPr/>
          <a:lstStyle/>
          <a:p>
            <a:pPr marL="0" indent="0">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Medical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issues</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r>
              <a:rPr lang="en-GB" sz="1400" dirty="0" smtClean="0"/>
              <a:t>If </a:t>
            </a:r>
            <a:r>
              <a:rPr lang="en-GB" sz="1400" dirty="0"/>
              <a:t>the employee raises that they have a medical condition it is advised to obtain a medical report from the employee’s GP or Occupational </a:t>
            </a:r>
            <a:r>
              <a:rPr lang="en-GB" sz="1400" dirty="0" smtClean="0"/>
              <a:t>health</a:t>
            </a:r>
            <a:endParaRPr lang="en-GB" sz="1400" dirty="0"/>
          </a:p>
          <a:p>
            <a:r>
              <a:rPr lang="en-GB" sz="1400" dirty="0" smtClean="0"/>
              <a:t>An </a:t>
            </a:r>
            <a:r>
              <a:rPr lang="en-GB" sz="1400" dirty="0"/>
              <a:t>employer should not make any decision under the capability procedure until it has had the opportunity to review and consider the contents of the medical </a:t>
            </a:r>
            <a:r>
              <a:rPr lang="en-GB" sz="1400" dirty="0" smtClean="0"/>
              <a:t>report</a:t>
            </a:r>
            <a:endParaRPr lang="en-GB" sz="1400" dirty="0"/>
          </a:p>
          <a:p>
            <a:r>
              <a:rPr lang="en-GB" sz="1400" dirty="0" smtClean="0"/>
              <a:t>An employer </a:t>
            </a:r>
            <a:r>
              <a:rPr lang="en-GB" sz="1400" dirty="0"/>
              <a:t>should take into account medical advice provided and implement any steps or measures that will help the employee perform to the required standard</a:t>
            </a:r>
            <a:r>
              <a:rPr lang="en-GB" sz="1400" dirty="0" smtClean="0"/>
              <a:t>.</a:t>
            </a:r>
            <a:endParaRPr lang="en-GB" sz="1400" dirty="0"/>
          </a:p>
        </p:txBody>
      </p:sp>
    </p:spTree>
    <p:extLst>
      <p:ext uri="{BB962C8B-B14F-4D97-AF65-F5344CB8AC3E}">
        <p14:creationId xmlns:p14="http://schemas.microsoft.com/office/powerpoint/2010/main" val="1420172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727159" y="653904"/>
            <a:ext cx="4012029" cy="1190136"/>
          </a:xfrm>
        </p:spPr>
        <p:txBody>
          <a:bodyPr/>
          <a:lstStyle/>
          <a:p>
            <a:r>
              <a:rPr lang="en-GB" b="1" dirty="0">
                <a:solidFill>
                  <a:schemeClr val="accent3"/>
                </a:solidFill>
              </a:rPr>
              <a:t>Joanna Smye</a:t>
            </a:r>
          </a:p>
          <a:p>
            <a:pPr>
              <a:spcBef>
                <a:spcPts val="0"/>
              </a:spcBef>
            </a:pPr>
            <a:r>
              <a:rPr lang="en-GB" sz="1800" dirty="0"/>
              <a:t>Employment Solicitor</a:t>
            </a:r>
          </a:p>
          <a:p>
            <a:pPr>
              <a:spcBef>
                <a:spcPts val="0"/>
              </a:spcBef>
            </a:pPr>
            <a:r>
              <a:rPr lang="en-GB" sz="1400" dirty="0"/>
              <a:t>joanna.smye@pricebailey.co.uk</a:t>
            </a:r>
          </a:p>
          <a:p>
            <a:pPr>
              <a:spcBef>
                <a:spcPts val="0"/>
              </a:spcBef>
            </a:pPr>
            <a:r>
              <a:rPr lang="en-GB" sz="1400" dirty="0"/>
              <a:t>DDI: 01223 941278</a:t>
            </a:r>
          </a:p>
          <a:p>
            <a:pPr>
              <a:spcBef>
                <a:spcPts val="0"/>
              </a:spcBef>
            </a:pPr>
            <a:r>
              <a:rPr lang="en-GB" sz="1400" dirty="0"/>
              <a:t>Mob: 07880 202473</a:t>
            </a:r>
          </a:p>
          <a:p>
            <a:endParaRPr lang="en-GB" dirty="0"/>
          </a:p>
          <a:p>
            <a:endParaRPr lang="en-GB" dirty="0"/>
          </a:p>
        </p:txBody>
      </p:sp>
      <p:sp>
        <p:nvSpPr>
          <p:cNvPr id="14" name="Text Placeholder 13"/>
          <p:cNvSpPr>
            <a:spLocks noGrp="1"/>
          </p:cNvSpPr>
          <p:nvPr>
            <p:ph type="body" sz="quarter" idx="17"/>
          </p:nvPr>
        </p:nvSpPr>
        <p:spPr>
          <a:xfrm>
            <a:off x="4727159" y="2080260"/>
            <a:ext cx="4013016" cy="2723902"/>
          </a:xfrm>
        </p:spPr>
        <p:txBody>
          <a:bodyPr/>
          <a:lstStyle/>
          <a:p>
            <a:pPr marL="3175" indent="-3175">
              <a:spcBef>
                <a:spcPts val="0"/>
              </a:spcBef>
              <a:buNone/>
            </a:pPr>
            <a:endParaRPr lang="en-GB" sz="1800" dirty="0">
              <a:solidFill>
                <a:schemeClr val="tx1">
                  <a:lumMod val="85000"/>
                  <a:lumOff val="15000"/>
                </a:schemeClr>
              </a:solidFill>
              <a:latin typeface="Calibri Light" panose="020F0302020204030204" pitchFamily="34" charset="0"/>
              <a:cs typeface="Calibri Light" panose="020F0302020204030204" pitchFamily="34" charset="0"/>
            </a:endParaRPr>
          </a:p>
          <a:p>
            <a:pPr marL="0" indent="0">
              <a:buNone/>
            </a:pPr>
            <a:endParaRPr lang="en-GB" dirty="0"/>
          </a:p>
          <a:p>
            <a:endParaRPr lang="en-GB" dirty="0"/>
          </a:p>
        </p:txBody>
      </p:sp>
      <p:pic>
        <p:nvPicPr>
          <p:cNvPr id="4" name="Picture 3" descr="http://fscsweb/practiceportal/Image/GetImageWithAlt?FilePath=%5C%5CFSCSWEB%5CPBOnline%24%5CStaff&amp;FileName=Joanna%20Smye.jpg&amp;PathIsPhysical=True&amp;AltPath=~%2FContent%2FImages%2FStaffPictures&amp;AltFileName=icon_no_photo.png&amp;AltPathIsPhysical=Fal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159" y="1924522"/>
            <a:ext cx="2091690" cy="2880000"/>
          </a:xfrm>
          <a:prstGeom prst="rect">
            <a:avLst/>
          </a:prstGeom>
          <a:noFill/>
          <a:ln>
            <a:noFill/>
          </a:ln>
        </p:spPr>
      </p:pic>
      <p:pic>
        <p:nvPicPr>
          <p:cNvPr id="1026" name="Picture 2" descr="http://fscsweb/practiceportal/Image/GetImageWithAlt?FilePath=%5C%5CFSCSWEB%5CPBOnline%24%5CStaff&amp;FileName=Claire%20Berry.jpg&amp;PathIsPhysical=True&amp;AltPath=~%2FContent%2FImages%2FStaffPictures&amp;AltFileName=icon_no_photo.png&amp;AltPathIsPhysical=Fals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7345" t="10465" r="7551" b="9525"/>
          <a:stretch/>
        </p:blipFill>
        <p:spPr bwMode="auto">
          <a:xfrm>
            <a:off x="551326" y="1924522"/>
            <a:ext cx="2080261" cy="28803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1"/>
          <p:cNvSpPr txBox="1">
            <a:spLocks/>
          </p:cNvSpPr>
          <p:nvPr/>
        </p:nvSpPr>
        <p:spPr>
          <a:xfrm>
            <a:off x="551326" y="653904"/>
            <a:ext cx="4012029" cy="969583"/>
          </a:xfrm>
          <a:prstGeom prst="rect">
            <a:avLst/>
          </a:prstGeom>
        </p:spPr>
        <p:txBody>
          <a:bodyPr lIns="0" tIns="0" rIns="0" bIns="0"/>
          <a:lstStyle>
            <a:lvl1pPr marL="3175" indent="-3175" algn="l" defTabSz="914400" rtl="0" eaLnBrk="1" latinLnBrk="0" hangingPunct="1">
              <a:lnSpc>
                <a:spcPct val="90000"/>
              </a:lnSpc>
              <a:spcBef>
                <a:spcPts val="1000"/>
              </a:spcBef>
              <a:buFont typeface="Arial" panose="020B0604020202020204" pitchFamily="34" charset="0"/>
              <a:buNone/>
              <a:tabLst/>
              <a:defRPr sz="2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3"/>
                </a:solidFill>
              </a:rPr>
              <a:t>Claire Berry</a:t>
            </a:r>
          </a:p>
          <a:p>
            <a:pPr>
              <a:spcBef>
                <a:spcPts val="0"/>
              </a:spcBef>
            </a:pPr>
            <a:r>
              <a:rPr lang="en-GB" sz="1800" dirty="0"/>
              <a:t>Employment Solicitor</a:t>
            </a:r>
          </a:p>
          <a:p>
            <a:pPr>
              <a:spcBef>
                <a:spcPts val="0"/>
              </a:spcBef>
            </a:pPr>
            <a:r>
              <a:rPr lang="en-GB" sz="1400" dirty="0" smtClean="0"/>
              <a:t>claire.berry@pricebailey.co.uk</a:t>
            </a:r>
            <a:endParaRPr lang="en-GB" sz="1400" dirty="0"/>
          </a:p>
          <a:p>
            <a:pPr>
              <a:spcBef>
                <a:spcPts val="0"/>
              </a:spcBef>
            </a:pPr>
            <a:r>
              <a:rPr lang="en-GB" sz="1400" dirty="0"/>
              <a:t>DDI: 01223 941293</a:t>
            </a:r>
          </a:p>
          <a:p>
            <a:pPr>
              <a:spcBef>
                <a:spcPts val="0"/>
              </a:spcBef>
            </a:pPr>
            <a:r>
              <a:rPr lang="en-GB" sz="1400" dirty="0"/>
              <a:t>Mob: 078269 92601</a:t>
            </a:r>
          </a:p>
          <a:p>
            <a:pPr>
              <a:spcBef>
                <a:spcPts val="0"/>
              </a:spcBef>
            </a:pPr>
            <a:endParaRPr lang="en-GB" sz="1800" dirty="0"/>
          </a:p>
        </p:txBody>
      </p:sp>
    </p:spTree>
    <p:extLst>
      <p:ext uri="{BB962C8B-B14F-4D97-AF65-F5344CB8AC3E}">
        <p14:creationId xmlns:p14="http://schemas.microsoft.com/office/powerpoint/2010/main" val="1018739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p:txBody>
          <a:bodyPr/>
          <a:lstStyle/>
          <a:p>
            <a:pPr marL="0" indent="0">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Disability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discrimination issues</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r>
              <a:rPr lang="en-GB" sz="1400" dirty="0"/>
              <a:t>An employer will have to consider whether an employee’s current medical condition falls within the </a:t>
            </a:r>
            <a:r>
              <a:rPr lang="en-GB" sz="1400" dirty="0" smtClean="0"/>
              <a:t>definition </a:t>
            </a:r>
            <a:r>
              <a:rPr lang="en-GB" sz="1400" dirty="0"/>
              <a:t>of a disability under the Equality </a:t>
            </a:r>
            <a:r>
              <a:rPr lang="en-GB" sz="1400" dirty="0" smtClean="0"/>
              <a:t>Act</a:t>
            </a:r>
            <a:endParaRPr lang="en-GB" sz="1400" dirty="0"/>
          </a:p>
          <a:p>
            <a:r>
              <a:rPr lang="en-GB" sz="1400" dirty="0"/>
              <a:t>A person is disabled if they have a physical or mental impairment that has a long term substantial adverse effect on their ability to carry out normal </a:t>
            </a:r>
            <a:r>
              <a:rPr lang="en-GB" sz="1400" dirty="0" smtClean="0"/>
              <a:t>day-to-day activities</a:t>
            </a:r>
            <a:endParaRPr lang="en-GB" sz="1400" dirty="0"/>
          </a:p>
          <a:p>
            <a:r>
              <a:rPr lang="en-GB" sz="1400" dirty="0"/>
              <a:t>If disabled, an employer may have a duty to make adjustments to address any substantial </a:t>
            </a:r>
            <a:r>
              <a:rPr lang="en-GB" sz="1400" dirty="0" smtClean="0"/>
              <a:t>difficulties </a:t>
            </a:r>
            <a:r>
              <a:rPr lang="en-GB" sz="1400" dirty="0"/>
              <a:t>caused by workplace </a:t>
            </a:r>
            <a:r>
              <a:rPr lang="en-GB" sz="1400" dirty="0" smtClean="0"/>
              <a:t>arrangements </a:t>
            </a:r>
            <a:endParaRPr lang="en-GB" sz="1400" dirty="0"/>
          </a:p>
          <a:p>
            <a:r>
              <a:rPr lang="en-GB" sz="1400" dirty="0"/>
              <a:t>To avoid disability discrimination, adverse action taken against an employee must be objectively justified. The employer would need to be able to show that it has a legitimate aim, such a meeting productivity targets, and that it has acted proportionately in the way it has treated the employee. </a:t>
            </a:r>
          </a:p>
        </p:txBody>
      </p:sp>
      <p:sp>
        <p:nvSpPr>
          <p:cNvPr id="8" name="Text Placeholder 7"/>
          <p:cNvSpPr>
            <a:spLocks noGrp="1"/>
          </p:cNvSpPr>
          <p:nvPr>
            <p:ph type="body" sz="quarter" idx="18"/>
          </p:nvPr>
        </p:nvSpPr>
        <p:spPr/>
        <p:txBody>
          <a:bodyPr/>
          <a:lstStyle/>
          <a:p>
            <a:r>
              <a:rPr lang="en-GB" sz="1800" dirty="0"/>
              <a:t>PERFORMANCE </a:t>
            </a:r>
            <a:r>
              <a:rPr lang="en-GB" sz="1800" dirty="0" smtClean="0"/>
              <a:t>MANAGEMENT</a:t>
            </a:r>
            <a:endParaRPr lang="en-GB" sz="1800" dirty="0"/>
          </a:p>
        </p:txBody>
      </p:sp>
    </p:spTree>
    <p:extLst>
      <p:ext uri="{BB962C8B-B14F-4D97-AF65-F5344CB8AC3E}">
        <p14:creationId xmlns:p14="http://schemas.microsoft.com/office/powerpoint/2010/main" val="1461052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pPr marL="0" indent="0">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Common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issues</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r>
              <a:rPr lang="en-GB" sz="1400" dirty="0"/>
              <a:t>Can an employee be fairly dismissed instantly for a single act of incompetence?</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It’s rare that poor performance, in the absence of any wilful element, will be so serious as to justify instant dismissal for a single act of incompetence</a:t>
            </a:r>
          </a:p>
          <a:p>
            <a:r>
              <a:rPr lang="en-GB" sz="1400" dirty="0"/>
              <a:t>Employees who lapse after improvement</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It would be reasonable for an employer to impose a longer warning period than usual, pointing out that there needs to be improvement. Where it is suspected that such behaviour is deliberate, it may be appropriate to deal with the matter as a misconduct issue </a:t>
            </a:r>
          </a:p>
          <a:p>
            <a:r>
              <a:rPr lang="en-GB" sz="1400" dirty="0"/>
              <a:t>Can a different process be followed for those with under 2 years’ service?</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It is best practice to follow the capability procedure described. There may be circumstances in which a shorter process can be followed but it is advisable to seek legal advice. </a:t>
            </a:r>
          </a:p>
          <a:p>
            <a:endParaRPr lang="en-GB" dirty="0"/>
          </a:p>
          <a:p>
            <a:endParaRPr lang="en-GB" dirty="0"/>
          </a:p>
        </p:txBody>
      </p:sp>
      <p:sp>
        <p:nvSpPr>
          <p:cNvPr id="2" name="Text Placeholder 1"/>
          <p:cNvSpPr>
            <a:spLocks noGrp="1"/>
          </p:cNvSpPr>
          <p:nvPr>
            <p:ph type="body" sz="quarter" idx="15"/>
          </p:nvPr>
        </p:nvSpPr>
        <p:spPr/>
        <p:txBody>
          <a:bodyPr/>
          <a:lstStyle/>
          <a:p>
            <a:r>
              <a:rPr lang="en-GB" sz="1800" dirty="0"/>
              <a:t>PERFORMANCE </a:t>
            </a:r>
            <a:r>
              <a:rPr lang="en-GB" sz="1800" dirty="0" smtClean="0"/>
              <a:t>MANAGEMENT</a:t>
            </a:r>
            <a:endParaRPr lang="en-GB" sz="1800" dirty="0"/>
          </a:p>
        </p:txBody>
      </p:sp>
    </p:spTree>
    <p:extLst>
      <p:ext uri="{BB962C8B-B14F-4D97-AF65-F5344CB8AC3E}">
        <p14:creationId xmlns:p14="http://schemas.microsoft.com/office/powerpoint/2010/main" val="2031642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en-GB" sz="1800" dirty="0"/>
              <a:t>PERFORMANCE </a:t>
            </a:r>
            <a:r>
              <a:rPr lang="en-GB" sz="1800" dirty="0" smtClean="0"/>
              <a:t>MANAGEMENT</a:t>
            </a:r>
            <a:endParaRPr lang="en-GB" sz="1800" dirty="0"/>
          </a:p>
        </p:txBody>
      </p:sp>
      <p:sp>
        <p:nvSpPr>
          <p:cNvPr id="2" name="Text Placeholder 1"/>
          <p:cNvSpPr>
            <a:spLocks noGrp="1"/>
          </p:cNvSpPr>
          <p:nvPr>
            <p:ph type="body" sz="quarter" idx="17"/>
          </p:nvPr>
        </p:nvSpPr>
        <p:spPr/>
        <p:txBody>
          <a:bodyPr/>
          <a:lstStyle/>
          <a:p>
            <a:pPr marL="0" indent="0">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Common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issues</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r>
              <a:rPr lang="en-GB" sz="1400" dirty="0"/>
              <a:t>Is it acceptable to use a settlement agreement as an alternative to the capability procedure?</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Yes, but it is important that a correct process is followed to ensure that such conversations are protected in the event that an agreement is not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reached.</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r>
              <a:rPr lang="en-GB" sz="1400" dirty="0"/>
              <a:t>What happens if an employee is signed off with stress?</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If absence just lasts a couple of weeks, then it will be a matter of adjourning the process until the employee has returned to work</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If the employee has a further period of absence, seek advice from their GP or an Occupational Health adviser as to whether they are fit enough to continue with the capability meetings</a:t>
            </a:r>
          </a:p>
          <a:p>
            <a:pPr marL="742950" lvl="1" indent="-285750" algn="just">
              <a:lnSpc>
                <a:spcPct val="107000"/>
              </a:lnSpc>
            </a:pPr>
            <a:r>
              <a:rPr lang="en-GB" sz="1200" dirty="0">
                <a:latin typeface="Calibri Light" panose="020F0302020204030204" pitchFamily="34" charset="0"/>
                <a:ea typeface="Calibri" panose="020F0502020204030204" pitchFamily="34" charset="0"/>
                <a:cs typeface="Calibri Light" panose="020F0302020204030204" pitchFamily="34" charset="0"/>
              </a:rPr>
              <a:t>If the sickness absence becomes long term then the matter moves from a performance issue to an absence issue.</a:t>
            </a:r>
          </a:p>
        </p:txBody>
      </p:sp>
    </p:spTree>
    <p:extLst>
      <p:ext uri="{BB962C8B-B14F-4D97-AF65-F5344CB8AC3E}">
        <p14:creationId xmlns:p14="http://schemas.microsoft.com/office/powerpoint/2010/main" val="1386158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a:p>
          <a:p>
            <a:endParaRPr lang="en-GB" dirty="0"/>
          </a:p>
          <a:p>
            <a:r>
              <a:rPr lang="en-GB" sz="9600" dirty="0"/>
              <a:t>?</a:t>
            </a:r>
          </a:p>
        </p:txBody>
      </p:sp>
    </p:spTree>
    <p:extLst>
      <p:ext uri="{BB962C8B-B14F-4D97-AF65-F5344CB8AC3E}">
        <p14:creationId xmlns:p14="http://schemas.microsoft.com/office/powerpoint/2010/main" val="735205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496800" y="771968"/>
            <a:ext cx="1943945" cy="1471829"/>
          </a:xfrm>
        </p:spPr>
        <p:txBody>
          <a:bodyPr/>
          <a:lstStyle/>
          <a:p>
            <a:pPr algn="ctr">
              <a:lnSpc>
                <a:spcPct val="107000"/>
              </a:lnSpc>
              <a:spcAft>
                <a:spcPts val="800"/>
              </a:spcAft>
            </a:pPr>
            <a:r>
              <a:rPr lang="en-GB" sz="1800" dirty="0" smtClean="0">
                <a:ea typeface="Calibri" panose="020F0502020204030204" pitchFamily="34" charset="0"/>
              </a:rPr>
              <a:t>PERFORMANCE</a:t>
            </a:r>
          </a:p>
          <a:p>
            <a:pPr algn="ctr">
              <a:lnSpc>
                <a:spcPct val="107000"/>
              </a:lnSpc>
              <a:spcAft>
                <a:spcPts val="800"/>
              </a:spcAft>
            </a:pPr>
            <a:r>
              <a:rPr lang="en-GB" sz="1800" dirty="0" smtClean="0">
                <a:ea typeface="Calibri" panose="020F0502020204030204" pitchFamily="34" charset="0"/>
              </a:rPr>
              <a:t>AND</a:t>
            </a:r>
          </a:p>
          <a:p>
            <a:pPr algn="ctr">
              <a:lnSpc>
                <a:spcPct val="107000"/>
              </a:lnSpc>
              <a:spcAft>
                <a:spcPts val="800"/>
              </a:spcAft>
            </a:pPr>
            <a:r>
              <a:rPr lang="en-GB" sz="1800" dirty="0" smtClean="0">
                <a:ea typeface="Calibri" panose="020F0502020204030204" pitchFamily="34" charset="0"/>
              </a:rPr>
              <a:t>ABSENCE MANAGEMENT</a:t>
            </a:r>
            <a:endParaRPr lang="en-GB" sz="1800" dirty="0">
              <a:ea typeface="Calibri" panose="020F0502020204030204" pitchFamily="34" charset="0"/>
            </a:endParaRPr>
          </a:p>
        </p:txBody>
      </p:sp>
      <p:sp>
        <p:nvSpPr>
          <p:cNvPr id="9" name="Text Placeholder 8"/>
          <p:cNvSpPr>
            <a:spLocks noGrp="1"/>
          </p:cNvSpPr>
          <p:nvPr>
            <p:ph type="body" sz="quarter" idx="18"/>
          </p:nvPr>
        </p:nvSpPr>
        <p:spPr>
          <a:xfrm>
            <a:off x="3284969" y="770400"/>
            <a:ext cx="5583600" cy="3987393"/>
          </a:xfrm>
        </p:spPr>
        <p:txBody>
          <a:bodyPr/>
          <a:lstStyle/>
          <a:p>
            <a:pPr marL="0" indent="0">
              <a:lnSpc>
                <a:spcPct val="107000"/>
              </a:lnSpc>
              <a:spcAft>
                <a:spcPts val="600"/>
              </a:spcAft>
              <a:buClr>
                <a:schemeClr val="accent5"/>
              </a:buClr>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Overlap between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Performance </a:t>
            </a: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and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Absence Management</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r>
              <a:rPr lang="en-GB" sz="1400" dirty="0"/>
              <a:t>Work-related </a:t>
            </a:r>
            <a:r>
              <a:rPr lang="en-GB" sz="1400" dirty="0" smtClean="0"/>
              <a:t>conditions</a:t>
            </a:r>
            <a:endParaRPr lang="en-GB" sz="1400" dirty="0"/>
          </a:p>
          <a:p>
            <a:r>
              <a:rPr lang="en-GB" sz="1400" dirty="0"/>
              <a:t>Unrelated </a:t>
            </a:r>
            <a:r>
              <a:rPr lang="en-GB" sz="1400" dirty="0" smtClean="0"/>
              <a:t>conditions</a:t>
            </a:r>
            <a:endParaRPr lang="en-GB" sz="1400" dirty="0"/>
          </a:p>
          <a:p>
            <a:r>
              <a:rPr lang="en-GB" sz="1400" dirty="0"/>
              <a:t>When to stop managing performance and start managing absence?</a:t>
            </a:r>
          </a:p>
          <a:p>
            <a:r>
              <a:rPr lang="en-GB" sz="1400" dirty="0"/>
              <a:t>Reasonable adjustments </a:t>
            </a:r>
            <a:r>
              <a:rPr lang="en-GB" sz="1400" dirty="0" smtClean="0"/>
              <a:t>to the </a:t>
            </a:r>
            <a:r>
              <a:rPr lang="en-GB" sz="1400" dirty="0"/>
              <a:t>performance management </a:t>
            </a:r>
            <a:r>
              <a:rPr lang="en-GB" sz="1400" dirty="0" smtClean="0"/>
              <a:t>process</a:t>
            </a:r>
            <a:endParaRPr lang="en-GB" sz="1400" dirty="0"/>
          </a:p>
        </p:txBody>
      </p:sp>
    </p:spTree>
    <p:extLst>
      <p:ext uri="{BB962C8B-B14F-4D97-AF65-F5344CB8AC3E}">
        <p14:creationId xmlns:p14="http://schemas.microsoft.com/office/powerpoint/2010/main" val="2636809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p:txBody>
          <a:bodyPr/>
          <a:lstStyle/>
          <a:p>
            <a:pPr marL="0" indent="0">
              <a:lnSpc>
                <a:spcPct val="107000"/>
              </a:lnSpc>
              <a:spcAft>
                <a:spcPts val="600"/>
              </a:spcAft>
              <a:buClr>
                <a:schemeClr val="accent5"/>
              </a:buClr>
            </a:pPr>
            <a:r>
              <a:rPr lang="en-GB" sz="1800" dirty="0" smtClean="0"/>
              <a:t>ABSENCE MANAGEMENT</a:t>
            </a:r>
            <a:endParaRPr lang="en-GB" sz="1800" dirty="0"/>
          </a:p>
        </p:txBody>
      </p:sp>
      <p:sp>
        <p:nvSpPr>
          <p:cNvPr id="2" name="Text Placeholder 1"/>
          <p:cNvSpPr>
            <a:spLocks noGrp="1"/>
          </p:cNvSpPr>
          <p:nvPr>
            <p:ph type="body" sz="quarter" idx="17"/>
          </p:nvPr>
        </p:nvSpPr>
        <p:spPr/>
        <p:txBody>
          <a:bodyPr/>
          <a:lstStyle/>
          <a:p>
            <a:pPr marL="0" indent="0">
              <a:lnSpc>
                <a:spcPct val="107000"/>
              </a:lnSpc>
              <a:spcAft>
                <a:spcPts val="600"/>
              </a:spcAft>
              <a:buClr>
                <a:schemeClr val="accent5"/>
              </a:buClr>
              <a:buNone/>
            </a:pP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Contracts and procedures</a:t>
            </a:r>
          </a:p>
          <a:p>
            <a:r>
              <a:rPr lang="en-GB" sz="1400" dirty="0"/>
              <a:t>Section 1 statement terms and conditions</a:t>
            </a:r>
          </a:p>
          <a:p>
            <a:r>
              <a:rPr lang="en-GB" sz="1400" dirty="0"/>
              <a:t>Internal policies and external guidance on process. </a:t>
            </a:r>
          </a:p>
          <a:p>
            <a:endParaRPr lang="en-GB" dirty="0"/>
          </a:p>
        </p:txBody>
      </p:sp>
    </p:spTree>
    <p:extLst>
      <p:ext uri="{BB962C8B-B14F-4D97-AF65-F5344CB8AC3E}">
        <p14:creationId xmlns:p14="http://schemas.microsoft.com/office/powerpoint/2010/main" val="3896326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sz="1800" dirty="0"/>
              <a:t>ABSENCE MANAGEMENT</a:t>
            </a:r>
          </a:p>
        </p:txBody>
      </p:sp>
      <p:sp>
        <p:nvSpPr>
          <p:cNvPr id="4" name="Text Placeholder 3"/>
          <p:cNvSpPr>
            <a:spLocks noGrp="1"/>
          </p:cNvSpPr>
          <p:nvPr>
            <p:ph type="body" sz="quarter" idx="18"/>
          </p:nvPr>
        </p:nvSpPr>
        <p:spPr/>
        <p:txBody>
          <a:bodyPr/>
          <a:lstStyle/>
          <a:p>
            <a:pPr marL="0" indent="0">
              <a:lnSpc>
                <a:spcPct val="107000"/>
              </a:lnSpc>
              <a:spcAft>
                <a:spcPts val="600"/>
              </a:spcAft>
              <a:buClr>
                <a:schemeClr val="accent5"/>
              </a:buClr>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Steps to follow</a:t>
            </a:r>
          </a:p>
          <a:p>
            <a:r>
              <a:rPr lang="en-GB" sz="1400" dirty="0"/>
              <a:t>What the guidance says about keeping in </a:t>
            </a:r>
            <a:r>
              <a:rPr lang="en-GB" sz="1400" dirty="0" smtClean="0"/>
              <a:t>touch</a:t>
            </a:r>
            <a:endParaRPr lang="en-GB" sz="1400" dirty="0"/>
          </a:p>
          <a:p>
            <a:r>
              <a:rPr lang="en-GB" sz="1400" dirty="0"/>
              <a:t>Ascertain the medical </a:t>
            </a:r>
            <a:r>
              <a:rPr lang="en-GB" sz="1400" dirty="0" smtClean="0"/>
              <a:t>condition</a:t>
            </a:r>
            <a:endParaRPr lang="en-GB" sz="1400" dirty="0"/>
          </a:p>
          <a:p>
            <a:r>
              <a:rPr lang="en-GB" sz="1400" dirty="0" smtClean="0"/>
              <a:t>GP/Consultant/OH advice</a:t>
            </a:r>
            <a:endParaRPr lang="en-GB" sz="1400" dirty="0"/>
          </a:p>
          <a:p>
            <a:r>
              <a:rPr lang="en-GB" sz="1400" dirty="0"/>
              <a:t>Issues of consent and </a:t>
            </a:r>
            <a:r>
              <a:rPr lang="en-GB" sz="1400" dirty="0" smtClean="0"/>
              <a:t>confidentiality.</a:t>
            </a:r>
            <a:endParaRPr lang="en-GB" sz="1400" dirty="0"/>
          </a:p>
        </p:txBody>
      </p:sp>
    </p:spTree>
    <p:extLst>
      <p:ext uri="{BB962C8B-B14F-4D97-AF65-F5344CB8AC3E}">
        <p14:creationId xmlns:p14="http://schemas.microsoft.com/office/powerpoint/2010/main" val="329064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en-GB" sz="1800" dirty="0"/>
              <a:t>ABSENCE </a:t>
            </a:r>
            <a:r>
              <a:rPr lang="en-GB" sz="1800" dirty="0" smtClean="0"/>
              <a:t>MANAGEMENT</a:t>
            </a:r>
            <a:endParaRPr lang="en-GB" sz="1800" dirty="0"/>
          </a:p>
        </p:txBody>
      </p:sp>
      <p:sp>
        <p:nvSpPr>
          <p:cNvPr id="5" name="Text Placeholder 4"/>
          <p:cNvSpPr>
            <a:spLocks noGrp="1"/>
          </p:cNvSpPr>
          <p:nvPr>
            <p:ph type="body" sz="quarter" idx="17"/>
          </p:nvPr>
        </p:nvSpPr>
        <p:spPr/>
        <p:txBody>
          <a:bodyPr/>
          <a:lstStyle/>
          <a:p>
            <a:pPr marL="0" indent="0">
              <a:lnSpc>
                <a:spcPct val="107000"/>
              </a:lnSpc>
              <a:spcAft>
                <a:spcPts val="600"/>
              </a:spcAft>
              <a:buClr>
                <a:schemeClr val="accent5"/>
              </a:buClr>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When is an employee protected by the disability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discrimination </a:t>
            </a: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provisions of the Equality Act?</a:t>
            </a:r>
          </a:p>
          <a:p>
            <a:pPr algn="just">
              <a:lnSpc>
                <a:spcPct val="100000"/>
              </a:lnSpc>
            </a:pPr>
            <a:r>
              <a:rPr lang="en-GB" sz="1400" dirty="0">
                <a:effectLst/>
                <a:latin typeface="Calibri Light" panose="020F0302020204030204" pitchFamily="34" charset="0"/>
                <a:ea typeface="Calibri" panose="020F0502020204030204" pitchFamily="34" charset="0"/>
                <a:cs typeface="Calibri Light" panose="020F0302020204030204" pitchFamily="34" charset="0"/>
              </a:rPr>
              <a:t>Definition of </a:t>
            </a:r>
            <a:r>
              <a:rPr lang="en-GB" sz="1400" dirty="0" smtClean="0">
                <a:effectLst/>
                <a:latin typeface="Calibri Light" panose="020F0302020204030204" pitchFamily="34" charset="0"/>
                <a:ea typeface="Calibri" panose="020F0502020204030204" pitchFamily="34" charset="0"/>
                <a:cs typeface="Calibri Light" panose="020F0302020204030204" pitchFamily="34" charset="0"/>
              </a:rPr>
              <a:t>disability (including deemed disabilities and excluded conditions)</a:t>
            </a:r>
          </a:p>
          <a:p>
            <a:pPr algn="just">
              <a:lnSpc>
                <a:spcPct val="100000"/>
              </a:lnSpc>
            </a:pPr>
            <a:r>
              <a:rPr lang="en-GB" sz="1400" dirty="0" smtClean="0">
                <a:effectLst/>
                <a:latin typeface="Calibri Light" panose="020F0302020204030204" pitchFamily="34" charset="0"/>
                <a:ea typeface="Calibri" panose="020F0502020204030204" pitchFamily="34" charset="0"/>
                <a:cs typeface="Calibri Light" panose="020F0302020204030204" pitchFamily="34" charset="0"/>
              </a:rPr>
              <a:t>Allergies, neurodiversity, menopause and Long </a:t>
            </a:r>
            <a:r>
              <a:rPr lang="en-GB" sz="1400" dirty="0" err="1" smtClean="0">
                <a:effectLst/>
                <a:latin typeface="Calibri Light" panose="020F0302020204030204" pitchFamily="34" charset="0"/>
                <a:ea typeface="Calibri" panose="020F0502020204030204" pitchFamily="34" charset="0"/>
                <a:cs typeface="Calibri Light" panose="020F0302020204030204" pitchFamily="34" charset="0"/>
              </a:rPr>
              <a:t>Covid</a:t>
            </a:r>
            <a:endParaRPr lang="en-GB" sz="1400" dirty="0">
              <a:effectLst/>
              <a:latin typeface="Calibri Light" panose="020F0302020204030204" pitchFamily="34" charset="0"/>
              <a:ea typeface="Calibri" panose="020F0502020204030204" pitchFamily="34" charset="0"/>
              <a:cs typeface="Calibri Light" panose="020F0302020204030204" pitchFamily="34" charset="0"/>
            </a:endParaRPr>
          </a:p>
          <a:p>
            <a:pPr algn="just">
              <a:lnSpc>
                <a:spcPct val="100000"/>
              </a:lnSpc>
            </a:pPr>
            <a:r>
              <a:rPr lang="en-GB" sz="1400" dirty="0">
                <a:effectLst/>
                <a:latin typeface="Calibri Light" panose="020F0302020204030204" pitchFamily="34" charset="0"/>
                <a:ea typeface="Calibri" panose="020F0502020204030204" pitchFamily="34" charset="0"/>
                <a:cs typeface="Calibri Light" panose="020F0302020204030204" pitchFamily="34" charset="0"/>
              </a:rPr>
              <a:t>Knowledge – actual or </a:t>
            </a:r>
            <a:r>
              <a:rPr lang="en-GB" sz="1400" dirty="0" smtClean="0">
                <a:effectLst/>
                <a:latin typeface="Calibri Light" panose="020F0302020204030204" pitchFamily="34" charset="0"/>
                <a:ea typeface="Calibri" panose="020F0502020204030204" pitchFamily="34" charset="0"/>
                <a:cs typeface="Calibri Light" panose="020F0302020204030204" pitchFamily="34" charset="0"/>
              </a:rPr>
              <a:t>constructive</a:t>
            </a:r>
            <a:endParaRPr lang="en-GB" sz="1400" dirty="0">
              <a:effectLst/>
              <a:latin typeface="Calibri Light" panose="020F0302020204030204" pitchFamily="34" charset="0"/>
              <a:ea typeface="Calibri" panose="020F0502020204030204" pitchFamily="34" charset="0"/>
              <a:cs typeface="Calibri Light" panose="020F0302020204030204" pitchFamily="34" charset="0"/>
            </a:endParaRPr>
          </a:p>
          <a:p>
            <a:pPr algn="just">
              <a:lnSpc>
                <a:spcPct val="100000"/>
              </a:lnSpc>
              <a:spcAft>
                <a:spcPts val="800"/>
              </a:spcAft>
            </a:pPr>
            <a:r>
              <a:rPr lang="en-GB" sz="1400" dirty="0">
                <a:effectLst/>
                <a:latin typeface="Calibri Light" panose="020F0302020204030204" pitchFamily="34" charset="0"/>
                <a:ea typeface="Calibri" panose="020F0502020204030204" pitchFamily="34" charset="0"/>
                <a:cs typeface="Calibri Light" panose="020F0302020204030204" pitchFamily="34" charset="0"/>
              </a:rPr>
              <a:t>Examples of knowledge from case </a:t>
            </a:r>
            <a:r>
              <a:rPr lang="en-GB" sz="1400" dirty="0" smtClean="0">
                <a:effectLst/>
                <a:latin typeface="Calibri Light" panose="020F0302020204030204" pitchFamily="34" charset="0"/>
                <a:ea typeface="Calibri" panose="020F0502020204030204" pitchFamily="34" charset="0"/>
                <a:cs typeface="Calibri Light" panose="020F0302020204030204" pitchFamily="34" charset="0"/>
              </a:rPr>
              <a:t>law.</a:t>
            </a:r>
            <a:endParaRPr lang="en-GB" sz="1400" dirty="0">
              <a:solidFill>
                <a:schemeClr val="accent3"/>
              </a:solidFill>
              <a:latin typeface="Calibri Light" panose="020F0302020204030204" pitchFamily="34" charset="0"/>
              <a:cs typeface="Calibri Light" panose="020F0302020204030204" pitchFamily="34" charset="0"/>
            </a:endParaRPr>
          </a:p>
          <a:p>
            <a:pPr marL="342900" lvl="0" indent="-342900" algn="just">
              <a:lnSpc>
                <a:spcPct val="107000"/>
              </a:lnSpc>
              <a:spcAft>
                <a:spcPts val="800"/>
              </a:spcAft>
              <a:buFont typeface="Calibri" panose="020F0502020204030204" pitchFamily="34" charset="0"/>
              <a:buChar char="-"/>
            </a:pP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579466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z="1800" dirty="0"/>
              <a:t>ABSENCE </a:t>
            </a:r>
            <a:r>
              <a:rPr lang="en-GB" sz="1800" dirty="0" smtClean="0"/>
              <a:t>MANAGEMENT</a:t>
            </a:r>
            <a:endParaRPr lang="en-GB" sz="1800" dirty="0"/>
          </a:p>
        </p:txBody>
      </p:sp>
      <p:sp>
        <p:nvSpPr>
          <p:cNvPr id="3" name="Text Placeholder 2"/>
          <p:cNvSpPr>
            <a:spLocks noGrp="1"/>
          </p:cNvSpPr>
          <p:nvPr>
            <p:ph type="body" sz="quarter" idx="18"/>
          </p:nvPr>
        </p:nvSpPr>
        <p:spPr/>
        <p:txBody>
          <a:bodyPr/>
          <a:lstStyle/>
          <a:p>
            <a:pPr marL="0" indent="0">
              <a:lnSpc>
                <a:spcPct val="107000"/>
              </a:lnSpc>
              <a:spcAft>
                <a:spcPts val="600"/>
              </a:spcAft>
              <a:buClr>
                <a:schemeClr val="accent5"/>
              </a:buClr>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Types of disability discrimination</a:t>
            </a:r>
          </a:p>
          <a:p>
            <a:r>
              <a:rPr lang="en-GB" sz="1400" dirty="0"/>
              <a:t>Direct</a:t>
            </a:r>
          </a:p>
          <a:p>
            <a:r>
              <a:rPr lang="en-GB" sz="1400" dirty="0"/>
              <a:t>Indirect</a:t>
            </a:r>
          </a:p>
          <a:p>
            <a:r>
              <a:rPr lang="en-GB" sz="1400" dirty="0"/>
              <a:t>Discrimination arising</a:t>
            </a:r>
          </a:p>
          <a:p>
            <a:r>
              <a:rPr lang="en-GB" sz="1400" dirty="0"/>
              <a:t>Harassment</a:t>
            </a:r>
          </a:p>
          <a:p>
            <a:r>
              <a:rPr lang="en-GB" sz="1400" dirty="0"/>
              <a:t>Victimisation</a:t>
            </a:r>
          </a:p>
          <a:p>
            <a:r>
              <a:rPr lang="en-GB" sz="1400" dirty="0"/>
              <a:t>A failure to make reasonable </a:t>
            </a:r>
            <a:r>
              <a:rPr lang="en-GB" sz="1400" dirty="0" smtClean="0"/>
              <a:t>adjustments.</a:t>
            </a:r>
            <a:endParaRPr lang="en-GB" sz="1400" dirty="0"/>
          </a:p>
          <a:p>
            <a:endParaRPr lang="en-GB" sz="1800" dirty="0"/>
          </a:p>
          <a:p>
            <a:endParaRPr lang="en-GB" sz="1800" dirty="0"/>
          </a:p>
          <a:p>
            <a:endParaRPr lang="en-GB" sz="1800" dirty="0"/>
          </a:p>
        </p:txBody>
      </p:sp>
    </p:spTree>
    <p:extLst>
      <p:ext uri="{BB962C8B-B14F-4D97-AF65-F5344CB8AC3E}">
        <p14:creationId xmlns:p14="http://schemas.microsoft.com/office/powerpoint/2010/main" val="612172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en-GB" sz="1800" dirty="0" smtClean="0"/>
              <a:t>ABSENCE MANAGEMENT</a:t>
            </a:r>
            <a:endParaRPr lang="en-GB" sz="1800" dirty="0"/>
          </a:p>
        </p:txBody>
      </p:sp>
      <p:sp>
        <p:nvSpPr>
          <p:cNvPr id="5" name="Text Placeholder 4"/>
          <p:cNvSpPr>
            <a:spLocks noGrp="1"/>
          </p:cNvSpPr>
          <p:nvPr>
            <p:ph type="body" sz="quarter" idx="17"/>
          </p:nvPr>
        </p:nvSpPr>
        <p:spPr/>
        <p:txBody>
          <a:bodyPr/>
          <a:lstStyle/>
          <a:p>
            <a:pPr marL="0" indent="0" algn="just">
              <a:lnSpc>
                <a:spcPct val="107000"/>
              </a:lnSpc>
              <a:spcAft>
                <a:spcPts val="800"/>
              </a:spcAft>
              <a:buNone/>
            </a:pPr>
            <a:r>
              <a:rPr lang="en-GB" sz="1800" dirty="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rPr>
              <a:t>Reasonable adjustments </a:t>
            </a:r>
            <a:r>
              <a:rPr lang="en-GB" sz="1800" dirty="0" smtClean="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rPr>
              <a:t>in focus</a:t>
            </a:r>
            <a:endParaRPr lang="en-GB" sz="1800" dirty="0">
              <a:solidFill>
                <a:schemeClr val="accent3"/>
              </a:solidFill>
              <a:effectLst/>
              <a:latin typeface="Calibri Light" panose="020F0302020204030204" pitchFamily="34" charset="0"/>
              <a:ea typeface="Calibri" panose="020F0502020204030204" pitchFamily="34" charset="0"/>
              <a:cs typeface="Calibri Light" panose="020F0302020204030204" pitchFamily="34" charset="0"/>
            </a:endParaRPr>
          </a:p>
          <a:p>
            <a:pPr lvl="0"/>
            <a:r>
              <a:rPr lang="en-GB" sz="1400" dirty="0"/>
              <a:t>When does the duty </a:t>
            </a:r>
            <a:r>
              <a:rPr lang="en-GB" sz="1400" dirty="0" smtClean="0"/>
              <a:t>arise?</a:t>
            </a:r>
            <a:endParaRPr lang="en-GB" sz="1400" dirty="0"/>
          </a:p>
          <a:p>
            <a:pPr lvl="0">
              <a:spcAft>
                <a:spcPts val="800"/>
              </a:spcAft>
            </a:pPr>
            <a:r>
              <a:rPr lang="en-GB" sz="1400" dirty="0"/>
              <a:t>Examples from case law.</a:t>
            </a:r>
          </a:p>
        </p:txBody>
      </p:sp>
    </p:spTree>
    <p:extLst>
      <p:ext uri="{BB962C8B-B14F-4D97-AF65-F5344CB8AC3E}">
        <p14:creationId xmlns:p14="http://schemas.microsoft.com/office/powerpoint/2010/main" val="48199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3284970" y="770400"/>
            <a:ext cx="5583600" cy="3987393"/>
          </a:xfrm>
        </p:spPr>
        <p:txBody>
          <a:bodyPr/>
          <a:lstStyle/>
          <a:p>
            <a:pPr>
              <a:spcAft>
                <a:spcPts val="600"/>
              </a:spcAft>
            </a:pPr>
            <a:r>
              <a:rPr lang="en-GB" dirty="0" smtClean="0">
                <a:solidFill>
                  <a:schemeClr val="accent3"/>
                </a:solidFill>
              </a:rPr>
              <a:t>Capability </a:t>
            </a:r>
            <a:r>
              <a:rPr lang="en-GB" dirty="0" smtClean="0">
                <a:solidFill>
                  <a:schemeClr val="dk1"/>
                </a:solidFill>
              </a:rPr>
              <a:t>– an overview</a:t>
            </a:r>
            <a:endParaRPr lang="en-GB" dirty="0">
              <a:solidFill>
                <a:schemeClr val="dk1"/>
              </a:solidFill>
            </a:endParaRPr>
          </a:p>
          <a:p>
            <a:pPr>
              <a:spcAft>
                <a:spcPts val="600"/>
              </a:spcAft>
            </a:pPr>
            <a:r>
              <a:rPr lang="en-GB" dirty="0">
                <a:solidFill>
                  <a:schemeClr val="accent3"/>
                </a:solidFill>
              </a:rPr>
              <a:t>Performance Management</a:t>
            </a:r>
            <a:r>
              <a:rPr lang="en-GB" dirty="0">
                <a:solidFill>
                  <a:schemeClr val="dk1"/>
                </a:solidFill>
              </a:rPr>
              <a:t> –  including when there is an underlying health problem  </a:t>
            </a:r>
          </a:p>
          <a:p>
            <a:pPr>
              <a:spcAft>
                <a:spcPts val="600"/>
              </a:spcAft>
            </a:pPr>
            <a:r>
              <a:rPr lang="en-GB" dirty="0">
                <a:solidFill>
                  <a:schemeClr val="accent3"/>
                </a:solidFill>
              </a:rPr>
              <a:t>Absence Management </a:t>
            </a:r>
            <a:r>
              <a:rPr lang="en-GB" dirty="0">
                <a:solidFill>
                  <a:schemeClr val="dk1"/>
                </a:solidFill>
              </a:rPr>
              <a:t>–  for both </a:t>
            </a:r>
            <a:r>
              <a:rPr lang="en-GB" dirty="0" smtClean="0">
                <a:solidFill>
                  <a:schemeClr val="dk1"/>
                </a:solidFill>
              </a:rPr>
              <a:t>long term and intermittent </a:t>
            </a:r>
            <a:r>
              <a:rPr lang="en-GB" dirty="0">
                <a:solidFill>
                  <a:schemeClr val="dk1"/>
                </a:solidFill>
              </a:rPr>
              <a:t>absence from </a:t>
            </a:r>
            <a:r>
              <a:rPr lang="en-GB" dirty="0" smtClean="0">
                <a:solidFill>
                  <a:schemeClr val="dk1"/>
                </a:solidFill>
              </a:rPr>
              <a:t>work.</a:t>
            </a:r>
            <a:endParaRPr lang="en-GB" dirty="0">
              <a:solidFill>
                <a:schemeClr val="dk1"/>
              </a:solidFill>
            </a:endParaRPr>
          </a:p>
          <a:p>
            <a:pPr marL="0" indent="0">
              <a:buNone/>
            </a:pPr>
            <a:endParaRPr lang="en-GB"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68369" y="3109737"/>
            <a:ext cx="2875631" cy="2033763"/>
          </a:xfrm>
          <a:prstGeom prst="rect">
            <a:avLst/>
          </a:prstGeom>
        </p:spPr>
      </p:pic>
      <p:sp>
        <p:nvSpPr>
          <p:cNvPr id="3" name="Text Placeholder 2"/>
          <p:cNvSpPr>
            <a:spLocks noGrp="1"/>
          </p:cNvSpPr>
          <p:nvPr>
            <p:ph type="body" sz="quarter" idx="15"/>
          </p:nvPr>
        </p:nvSpPr>
        <p:spPr>
          <a:xfrm>
            <a:off x="495836" y="771968"/>
            <a:ext cx="1944909" cy="1914961"/>
          </a:xfrm>
        </p:spPr>
        <p:txBody>
          <a:bodyPr/>
          <a:lstStyle/>
          <a:p>
            <a:r>
              <a:rPr lang="en-GB" sz="1800" dirty="0" smtClean="0"/>
              <a:t>TOPICS FOR DISCUSSION</a:t>
            </a:r>
            <a:endParaRPr lang="en-GB" sz="1800" dirty="0"/>
          </a:p>
        </p:txBody>
      </p:sp>
    </p:spTree>
    <p:extLst>
      <p:ext uri="{BB962C8B-B14F-4D97-AF65-F5344CB8AC3E}">
        <p14:creationId xmlns:p14="http://schemas.microsoft.com/office/powerpoint/2010/main" val="216875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sz="1800" dirty="0" smtClean="0"/>
              <a:t>ABSENCE MANAGEMENT</a:t>
            </a:r>
            <a:endParaRPr lang="en-GB" sz="1800" dirty="0"/>
          </a:p>
        </p:txBody>
      </p:sp>
      <p:sp>
        <p:nvSpPr>
          <p:cNvPr id="4" name="Text Placeholder 3"/>
          <p:cNvSpPr>
            <a:spLocks noGrp="1"/>
          </p:cNvSpPr>
          <p:nvPr>
            <p:ph type="body" sz="quarter" idx="18"/>
          </p:nvPr>
        </p:nvSpPr>
        <p:spPr/>
        <p:txBody>
          <a:bodyPr/>
          <a:lstStyle/>
          <a:p>
            <a:pPr marL="0" indent="0" algn="just">
              <a:lnSpc>
                <a:spcPct val="107000"/>
              </a:lnSpc>
              <a:spcAft>
                <a:spcPts val="800"/>
              </a:spcAft>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Tricky issues</a:t>
            </a:r>
          </a:p>
          <a:p>
            <a:pPr>
              <a:spcAft>
                <a:spcPts val="800"/>
              </a:spcAft>
            </a:pPr>
            <a:r>
              <a:rPr lang="en-GB" sz="1400" dirty="0" smtClean="0"/>
              <a:t>Temporary cover</a:t>
            </a:r>
          </a:p>
          <a:p>
            <a:pPr>
              <a:spcAft>
                <a:spcPts val="800"/>
              </a:spcAft>
            </a:pPr>
            <a:r>
              <a:rPr lang="en-GB" sz="1400" dirty="0" smtClean="0"/>
              <a:t>Pregnancy</a:t>
            </a:r>
            <a:endParaRPr lang="en-GB" sz="1400" dirty="0"/>
          </a:p>
          <a:p>
            <a:pPr>
              <a:spcAft>
                <a:spcPts val="800"/>
              </a:spcAft>
            </a:pPr>
            <a:r>
              <a:rPr lang="en-GB" sz="1400" dirty="0"/>
              <a:t>Cosmetic surgery</a:t>
            </a:r>
          </a:p>
          <a:p>
            <a:pPr>
              <a:spcAft>
                <a:spcPts val="800"/>
              </a:spcAft>
            </a:pPr>
            <a:r>
              <a:rPr lang="en-GB" sz="1400" dirty="0" smtClean="0"/>
              <a:t>Sickness affected holiday</a:t>
            </a:r>
          </a:p>
          <a:p>
            <a:pPr>
              <a:spcAft>
                <a:spcPts val="800"/>
              </a:spcAft>
            </a:pPr>
            <a:r>
              <a:rPr lang="en-GB" sz="1400" dirty="0" smtClean="0"/>
              <a:t>Discretionary sick pay</a:t>
            </a:r>
            <a:endParaRPr lang="en-GB" sz="1400" dirty="0"/>
          </a:p>
          <a:p>
            <a:pPr>
              <a:spcAft>
                <a:spcPts val="800"/>
              </a:spcAft>
            </a:pPr>
            <a:r>
              <a:rPr lang="en-GB" sz="1400" dirty="0"/>
              <a:t>Where the absence is work-related.</a:t>
            </a:r>
          </a:p>
        </p:txBody>
      </p:sp>
    </p:spTree>
    <p:extLst>
      <p:ext uri="{BB962C8B-B14F-4D97-AF65-F5344CB8AC3E}">
        <p14:creationId xmlns:p14="http://schemas.microsoft.com/office/powerpoint/2010/main" val="12364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pPr marL="0" indent="0">
              <a:lnSpc>
                <a:spcPct val="107000"/>
              </a:lnSpc>
              <a:spcAft>
                <a:spcPts val="800"/>
              </a:spcAft>
            </a:pPr>
            <a:r>
              <a:rPr lang="en-GB" sz="1800" dirty="0">
                <a:ea typeface="Calibri" panose="020F0502020204030204" pitchFamily="34" charset="0"/>
              </a:rPr>
              <a:t>ABSENCE </a:t>
            </a:r>
            <a:r>
              <a:rPr lang="en-GB" sz="1800" dirty="0" smtClean="0">
                <a:ea typeface="Calibri" panose="020F0502020204030204" pitchFamily="34" charset="0"/>
              </a:rPr>
              <a:t>MANAGEMENT</a:t>
            </a:r>
            <a:endParaRPr lang="en-GB" sz="1800" dirty="0">
              <a:ea typeface="Calibri" panose="020F0502020204030204" pitchFamily="34" charset="0"/>
            </a:endParaRPr>
          </a:p>
        </p:txBody>
      </p:sp>
      <p:sp>
        <p:nvSpPr>
          <p:cNvPr id="2" name="Text Placeholder 1"/>
          <p:cNvSpPr>
            <a:spLocks noGrp="1"/>
          </p:cNvSpPr>
          <p:nvPr>
            <p:ph type="body" sz="quarter" idx="17"/>
          </p:nvPr>
        </p:nvSpPr>
        <p:spPr/>
        <p:txBody>
          <a:bodyPr/>
          <a:lstStyle/>
          <a:p>
            <a:pPr marL="0" indent="0" algn="just">
              <a:lnSpc>
                <a:spcPct val="107000"/>
              </a:lnSpc>
              <a:spcAft>
                <a:spcPts val="800"/>
              </a:spcAft>
              <a:buNone/>
            </a:pPr>
            <a:r>
              <a:rPr lang="en-GB" sz="20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Termination </a:t>
            </a:r>
            <a:r>
              <a:rPr lang="en-GB" sz="20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of employment</a:t>
            </a:r>
          </a:p>
          <a:p>
            <a:pPr algn="just">
              <a:lnSpc>
                <a:spcPct val="107000"/>
              </a:lnSpc>
              <a:spcBef>
                <a:spcPts val="500"/>
              </a:spcBef>
              <a:spcAft>
                <a:spcPts val="800"/>
              </a:spcAft>
            </a:pPr>
            <a:r>
              <a:rPr lang="en-GB" sz="1400" dirty="0" smtClean="0">
                <a:latin typeface="Calibri Light" panose="020F0302020204030204" pitchFamily="34" charset="0"/>
                <a:ea typeface="Calibri" panose="020F0502020204030204" pitchFamily="34" charset="0"/>
                <a:cs typeface="Calibri Light" panose="020F0302020204030204" pitchFamily="34" charset="0"/>
              </a:rPr>
              <a:t>When </a:t>
            </a:r>
            <a:r>
              <a:rPr lang="en-GB" sz="1400" dirty="0">
                <a:latin typeface="Calibri Light" panose="020F0302020204030204" pitchFamily="34" charset="0"/>
                <a:ea typeface="Calibri" panose="020F0502020204030204" pitchFamily="34" charset="0"/>
                <a:cs typeface="Calibri Light" panose="020F0302020204030204" pitchFamily="34" charset="0"/>
              </a:rPr>
              <a:t>to consider dismissal for long-term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absence</a:t>
            </a:r>
          </a:p>
          <a:p>
            <a:pPr algn="just">
              <a:lnSpc>
                <a:spcPct val="107000"/>
              </a:lnSpc>
              <a:spcBef>
                <a:spcPts val="500"/>
              </a:spcBef>
              <a:spcAft>
                <a:spcPts val="800"/>
              </a:spcAft>
            </a:pPr>
            <a:r>
              <a:rPr lang="en-GB" sz="1400" dirty="0" smtClean="0">
                <a:latin typeface="Calibri Light" panose="020F0302020204030204" pitchFamily="34" charset="0"/>
                <a:ea typeface="Calibri" panose="020F0502020204030204" pitchFamily="34" charset="0"/>
                <a:cs typeface="Calibri Light" panose="020F0302020204030204" pitchFamily="34" charset="0"/>
              </a:rPr>
              <a:t>Potential compensation for unfair dismissal and disability discrimination</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Bef>
                <a:spcPts val="500"/>
              </a:spcBef>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Frustration of contract?</a:t>
            </a:r>
          </a:p>
          <a:p>
            <a:pPr algn="just">
              <a:lnSpc>
                <a:spcPct val="107000"/>
              </a:lnSpc>
              <a:spcBef>
                <a:spcPts val="500"/>
              </a:spcBef>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How to follow a fair procedure before dismissal</a:t>
            </a:r>
          </a:p>
          <a:p>
            <a:pPr algn="just">
              <a:lnSpc>
                <a:spcPct val="107000"/>
              </a:lnSpc>
              <a:spcBef>
                <a:spcPts val="500"/>
              </a:spcBef>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Appeal</a:t>
            </a:r>
          </a:p>
          <a:p>
            <a:pPr algn="just">
              <a:lnSpc>
                <a:spcPct val="107000"/>
              </a:lnSpc>
              <a:spcBef>
                <a:spcPts val="500"/>
              </a:spcBef>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Notice pay.</a:t>
            </a:r>
          </a:p>
          <a:p>
            <a:endParaRPr lang="en-GB" dirty="0"/>
          </a:p>
        </p:txBody>
      </p:sp>
    </p:spTree>
    <p:extLst>
      <p:ext uri="{BB962C8B-B14F-4D97-AF65-F5344CB8AC3E}">
        <p14:creationId xmlns:p14="http://schemas.microsoft.com/office/powerpoint/2010/main" val="396401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1800" dirty="0"/>
              <a:t>ABSENCE MANAGEMENT</a:t>
            </a:r>
          </a:p>
        </p:txBody>
      </p:sp>
      <p:sp>
        <p:nvSpPr>
          <p:cNvPr id="2" name="Text Placeholder 1"/>
          <p:cNvSpPr>
            <a:spLocks noGrp="1"/>
          </p:cNvSpPr>
          <p:nvPr>
            <p:ph type="body" sz="quarter" idx="18"/>
          </p:nvPr>
        </p:nvSpPr>
        <p:spPr/>
        <p:txBody>
          <a:bodyPr/>
          <a:lstStyle/>
          <a:p>
            <a:pPr marL="0" indent="0" algn="just">
              <a:lnSpc>
                <a:spcPct val="107000"/>
              </a:lnSpc>
              <a:spcAft>
                <a:spcPts val="800"/>
              </a:spcAft>
              <a:buNone/>
            </a:pPr>
            <a:r>
              <a:rPr lang="en-GB" sz="20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Intermittent </a:t>
            </a:r>
            <a:r>
              <a:rPr lang="en-GB" sz="20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absence</a:t>
            </a:r>
          </a:p>
          <a:p>
            <a:pPr algn="just">
              <a:lnSpc>
                <a:spcPct val="107000"/>
              </a:lnSpc>
              <a:spcBef>
                <a:spcPts val="500"/>
              </a:spcBef>
              <a:spcAft>
                <a:spcPts val="800"/>
              </a:spcAft>
            </a:pPr>
            <a:r>
              <a:rPr lang="en-GB" sz="1400" dirty="0" smtClean="0">
                <a:latin typeface="Calibri Light" panose="020F0302020204030204" pitchFamily="34" charset="0"/>
                <a:ea typeface="Calibri" panose="020F0502020204030204" pitchFamily="34" charset="0"/>
                <a:cs typeface="Calibri Light" panose="020F0302020204030204" pitchFamily="34" charset="0"/>
              </a:rPr>
              <a:t>Conduct or capability?</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Bef>
                <a:spcPts val="500"/>
              </a:spcBef>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Underlying condition?</a:t>
            </a:r>
          </a:p>
          <a:p>
            <a:pPr algn="just">
              <a:lnSpc>
                <a:spcPct val="107000"/>
              </a:lnSpc>
              <a:spcBef>
                <a:spcPts val="500"/>
              </a:spcBef>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Attendance warnings</a:t>
            </a:r>
            <a:r>
              <a:rPr lang="en-GB" sz="1400" dirty="0" smtClean="0">
                <a:latin typeface="Calibri Light" panose="020F0302020204030204" pitchFamily="34" charset="0"/>
                <a:ea typeface="Calibri" panose="020F0502020204030204" pitchFamily="34" charset="0"/>
                <a:cs typeface="Calibri Light" panose="020F0302020204030204" pitchFamily="34" charset="0"/>
              </a:rPr>
              <a:t>.</a:t>
            </a:r>
          </a:p>
          <a:p>
            <a:pPr algn="just">
              <a:lnSpc>
                <a:spcPct val="107000"/>
              </a:lnSpc>
              <a:spcBef>
                <a:spcPts val="500"/>
              </a:spcBef>
              <a:spcAft>
                <a:spcPts val="800"/>
              </a:spcAft>
            </a:pPr>
            <a:r>
              <a:rPr lang="en-GB" sz="1400" dirty="0" smtClean="0">
                <a:latin typeface="Calibri Light" panose="020F0302020204030204" pitchFamily="34" charset="0"/>
                <a:ea typeface="Calibri" panose="020F0502020204030204" pitchFamily="34" charset="0"/>
                <a:cs typeface="Calibri Light" panose="020F0302020204030204" pitchFamily="34" charset="0"/>
              </a:rPr>
              <a:t>Dismissal for intermittent absence</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851406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a:p>
          <a:p>
            <a:endParaRPr lang="en-GB" dirty="0"/>
          </a:p>
          <a:p>
            <a:r>
              <a:rPr lang="en-GB" sz="9600" dirty="0"/>
              <a:t>?</a:t>
            </a:r>
          </a:p>
        </p:txBody>
      </p:sp>
    </p:spTree>
    <p:extLst>
      <p:ext uri="{BB962C8B-B14F-4D97-AF65-F5344CB8AC3E}">
        <p14:creationId xmlns:p14="http://schemas.microsoft.com/office/powerpoint/2010/main" val="198341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1800" dirty="0"/>
              <a:t>Thank you for attending today’s webinar</a:t>
            </a:r>
          </a:p>
          <a:p>
            <a:endParaRPr lang="en-GB" sz="1800" dirty="0"/>
          </a:p>
          <a:p>
            <a:endParaRPr lang="en-GB" sz="9600" dirty="0"/>
          </a:p>
          <a:p>
            <a:endParaRPr lang="en-GB" dirty="0"/>
          </a:p>
        </p:txBody>
      </p:sp>
      <p:pic>
        <p:nvPicPr>
          <p:cNvPr id="20" name="Picture Placeholder 19"/>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3520" b="13520"/>
          <a:stretch>
            <a:fillRect/>
          </a:stretch>
        </p:blipFill>
        <p:spPr/>
      </p:pic>
      <p:pic>
        <p:nvPicPr>
          <p:cNvPr id="19" name="Picture Placeholder 18"/>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3809" b="13809"/>
          <a:stretch>
            <a:fillRect/>
          </a:stretch>
        </p:blipFill>
        <p:spPr/>
      </p:pic>
      <p:sp>
        <p:nvSpPr>
          <p:cNvPr id="7" name="Text Placeholder 6"/>
          <p:cNvSpPr>
            <a:spLocks noGrp="1"/>
          </p:cNvSpPr>
          <p:nvPr>
            <p:ph type="body" sz="quarter" idx="14"/>
          </p:nvPr>
        </p:nvSpPr>
        <p:spPr/>
        <p:txBody>
          <a:bodyPr/>
          <a:lstStyle/>
          <a:p>
            <a:r>
              <a:rPr lang="en-GB" b="1" dirty="0"/>
              <a:t>Claire Berry</a:t>
            </a:r>
          </a:p>
        </p:txBody>
      </p:sp>
      <p:sp>
        <p:nvSpPr>
          <p:cNvPr id="10" name="Text Placeholder 9"/>
          <p:cNvSpPr>
            <a:spLocks noGrp="1"/>
          </p:cNvSpPr>
          <p:nvPr>
            <p:ph type="body" sz="quarter" idx="22"/>
          </p:nvPr>
        </p:nvSpPr>
        <p:spPr/>
        <p:txBody>
          <a:bodyPr/>
          <a:lstStyle/>
          <a:p>
            <a:r>
              <a:rPr lang="en-GB" dirty="0"/>
              <a:t>Employment Solicitor</a:t>
            </a:r>
          </a:p>
        </p:txBody>
      </p:sp>
      <p:sp>
        <p:nvSpPr>
          <p:cNvPr id="11" name="Text Placeholder 10"/>
          <p:cNvSpPr>
            <a:spLocks noGrp="1"/>
          </p:cNvSpPr>
          <p:nvPr>
            <p:ph type="body" sz="quarter" idx="26"/>
          </p:nvPr>
        </p:nvSpPr>
        <p:spPr/>
        <p:txBody>
          <a:bodyPr/>
          <a:lstStyle/>
          <a:p>
            <a:r>
              <a:rPr lang="en-GB" dirty="0"/>
              <a:t>DDI 01223 941293</a:t>
            </a:r>
          </a:p>
        </p:txBody>
      </p:sp>
      <p:sp>
        <p:nvSpPr>
          <p:cNvPr id="12" name="Text Placeholder 11"/>
          <p:cNvSpPr>
            <a:spLocks noGrp="1"/>
          </p:cNvSpPr>
          <p:nvPr>
            <p:ph type="body" sz="quarter" idx="27"/>
          </p:nvPr>
        </p:nvSpPr>
        <p:spPr/>
        <p:txBody>
          <a:bodyPr/>
          <a:lstStyle/>
          <a:p>
            <a:r>
              <a:rPr lang="en-GB" dirty="0"/>
              <a:t>M +44(0)7826992601</a:t>
            </a:r>
          </a:p>
          <a:p>
            <a:endParaRPr lang="en-GB" dirty="0"/>
          </a:p>
        </p:txBody>
      </p:sp>
      <p:sp>
        <p:nvSpPr>
          <p:cNvPr id="13" name="Text Placeholder 12"/>
          <p:cNvSpPr>
            <a:spLocks noGrp="1"/>
          </p:cNvSpPr>
          <p:nvPr>
            <p:ph type="body" sz="quarter" idx="28"/>
          </p:nvPr>
        </p:nvSpPr>
        <p:spPr/>
        <p:txBody>
          <a:bodyPr/>
          <a:lstStyle/>
          <a:p>
            <a:r>
              <a:rPr lang="en-GB" dirty="0"/>
              <a:t>E claire.berry@pricebailey.co.uk</a:t>
            </a:r>
          </a:p>
        </p:txBody>
      </p:sp>
      <p:sp>
        <p:nvSpPr>
          <p:cNvPr id="14" name="Text Placeholder 13"/>
          <p:cNvSpPr>
            <a:spLocks noGrp="1"/>
          </p:cNvSpPr>
          <p:nvPr>
            <p:ph type="body" sz="quarter" idx="29"/>
          </p:nvPr>
        </p:nvSpPr>
        <p:spPr/>
        <p:txBody>
          <a:bodyPr/>
          <a:lstStyle/>
          <a:p>
            <a:r>
              <a:rPr lang="en-GB" b="1" dirty="0"/>
              <a:t>Joanna Smye</a:t>
            </a:r>
          </a:p>
          <a:p>
            <a:endParaRPr lang="en-GB" dirty="0"/>
          </a:p>
        </p:txBody>
      </p:sp>
      <p:sp>
        <p:nvSpPr>
          <p:cNvPr id="15" name="Text Placeholder 14"/>
          <p:cNvSpPr>
            <a:spLocks noGrp="1"/>
          </p:cNvSpPr>
          <p:nvPr>
            <p:ph type="body" sz="quarter" idx="30"/>
          </p:nvPr>
        </p:nvSpPr>
        <p:spPr/>
        <p:txBody>
          <a:bodyPr/>
          <a:lstStyle/>
          <a:p>
            <a:r>
              <a:rPr lang="en-GB" dirty="0"/>
              <a:t>Employment Solicitor</a:t>
            </a:r>
          </a:p>
          <a:p>
            <a:endParaRPr lang="en-GB" dirty="0"/>
          </a:p>
        </p:txBody>
      </p:sp>
      <p:sp>
        <p:nvSpPr>
          <p:cNvPr id="16" name="Text Placeholder 15"/>
          <p:cNvSpPr>
            <a:spLocks noGrp="1"/>
          </p:cNvSpPr>
          <p:nvPr>
            <p:ph type="body" sz="quarter" idx="31"/>
          </p:nvPr>
        </p:nvSpPr>
        <p:spPr/>
        <p:txBody>
          <a:bodyPr/>
          <a:lstStyle/>
          <a:p>
            <a:r>
              <a:rPr lang="en-GB"/>
              <a:t>DDI 01223 941278</a:t>
            </a:r>
            <a:endParaRPr lang="en-GB" dirty="0"/>
          </a:p>
        </p:txBody>
      </p:sp>
      <p:sp>
        <p:nvSpPr>
          <p:cNvPr id="17" name="Text Placeholder 16"/>
          <p:cNvSpPr>
            <a:spLocks noGrp="1"/>
          </p:cNvSpPr>
          <p:nvPr>
            <p:ph type="body" sz="quarter" idx="32"/>
          </p:nvPr>
        </p:nvSpPr>
        <p:spPr/>
        <p:txBody>
          <a:bodyPr/>
          <a:lstStyle/>
          <a:p>
            <a:r>
              <a:rPr lang="en-GB" dirty="0"/>
              <a:t>M +44(0)07880 202473</a:t>
            </a:r>
          </a:p>
        </p:txBody>
      </p:sp>
      <p:sp>
        <p:nvSpPr>
          <p:cNvPr id="18" name="Text Placeholder 17"/>
          <p:cNvSpPr>
            <a:spLocks noGrp="1"/>
          </p:cNvSpPr>
          <p:nvPr>
            <p:ph type="body" sz="quarter" idx="33"/>
          </p:nvPr>
        </p:nvSpPr>
        <p:spPr/>
        <p:txBody>
          <a:bodyPr/>
          <a:lstStyle/>
          <a:p>
            <a:r>
              <a:rPr lang="en-GB" dirty="0"/>
              <a:t>E joanna.smye@pricebailey.co.uk</a:t>
            </a:r>
          </a:p>
        </p:txBody>
      </p:sp>
    </p:spTree>
    <p:extLst>
      <p:ext uri="{BB962C8B-B14F-4D97-AF65-F5344CB8AC3E}">
        <p14:creationId xmlns:p14="http://schemas.microsoft.com/office/powerpoint/2010/main" val="382197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053F3-F9E7-4374-AB98-6B8CA959256D}"/>
              </a:ext>
            </a:extLst>
          </p:cNvPr>
          <p:cNvSpPr txBox="1"/>
          <p:nvPr/>
        </p:nvSpPr>
        <p:spPr>
          <a:xfrm>
            <a:off x="6580800" y="770400"/>
            <a:ext cx="2232609" cy="2383473"/>
          </a:xfrm>
          <a:prstGeom prst="rect">
            <a:avLst/>
          </a:prstGeom>
          <a:noFill/>
        </p:spPr>
        <p:txBody>
          <a:bodyPr wrap="square">
            <a:spAutoFit/>
          </a:bodyPr>
          <a:lstStyle/>
          <a:p>
            <a:pPr algn="ctr">
              <a:lnSpc>
                <a:spcPct val="107000"/>
              </a:lnSpc>
              <a:spcAft>
                <a:spcPts val="800"/>
              </a:spcAft>
            </a:pPr>
            <a:r>
              <a:rPr lang="en-GB"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CAPABILITY </a:t>
            </a:r>
            <a:endParaRPr lang="en-GB"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248400" y="770401"/>
            <a:ext cx="5583600" cy="3906839"/>
          </a:xfrm>
          <a:prstGeom prst="rect">
            <a:avLst/>
          </a:prstGeom>
        </p:spPr>
        <p:txBody>
          <a:bodyPr wrap="square">
            <a:spAutoFit/>
          </a:bodyPr>
          <a:lstStyle/>
          <a:p>
            <a:pPr>
              <a:lnSpc>
                <a:spcPct val="107000"/>
              </a:lnSpc>
              <a:spcBef>
                <a:spcPts val="1000"/>
              </a:spcBef>
              <a:spcAft>
                <a:spcPts val="600"/>
              </a:spcAft>
              <a:buClr>
                <a:schemeClr val="accent5"/>
              </a:buClr>
            </a:pPr>
            <a:r>
              <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An overview </a:t>
            </a:r>
          </a:p>
          <a:p>
            <a:pPr>
              <a:lnSpc>
                <a:spcPct val="107000"/>
              </a:lnSpc>
              <a:spcBef>
                <a:spcPts val="1000"/>
              </a:spcBef>
              <a:spcAft>
                <a:spcPts val="600"/>
              </a:spcAft>
              <a:buClr>
                <a:schemeClr val="accent5"/>
              </a:buClr>
            </a:pPr>
            <a:r>
              <a:rPr lang="en-GB" sz="1400" dirty="0">
                <a:latin typeface="Calibri Light" panose="020F0302020204030204" pitchFamily="34" charset="0"/>
                <a:ea typeface="Calibri" panose="020F0502020204030204" pitchFamily="34" charset="0"/>
                <a:cs typeface="Calibri Light" panose="020F0302020204030204" pitchFamily="34" charset="0"/>
              </a:rPr>
              <a:t>Capability is one of the five potentially fair reasons for dismissal. </a:t>
            </a:r>
          </a:p>
          <a:p>
            <a:pPr>
              <a:lnSpc>
                <a:spcPct val="107000"/>
              </a:lnSpc>
              <a:spcBef>
                <a:spcPts val="1000"/>
              </a:spcBef>
              <a:spcAft>
                <a:spcPts val="600"/>
              </a:spcAft>
              <a:buClr>
                <a:schemeClr val="accent5"/>
              </a:buClr>
            </a:pPr>
            <a:r>
              <a:rPr lang="en-GB" sz="1400" dirty="0">
                <a:latin typeface="Calibri Light" panose="020F0302020204030204" pitchFamily="34" charset="0"/>
                <a:ea typeface="Calibri" panose="020F0502020204030204" pitchFamily="34" charset="0"/>
                <a:cs typeface="Calibri Light" panose="020F0302020204030204" pitchFamily="34" charset="0"/>
              </a:rPr>
              <a:t>Capability falls into </a:t>
            </a:r>
            <a:r>
              <a:rPr lang="en-GB" sz="1400" b="1" dirty="0">
                <a:latin typeface="Calibri Light" panose="020F0302020204030204" pitchFamily="34" charset="0"/>
                <a:ea typeface="Calibri" panose="020F0502020204030204" pitchFamily="34" charset="0"/>
                <a:cs typeface="Calibri Light" panose="020F0302020204030204" pitchFamily="34" charset="0"/>
              </a:rPr>
              <a:t>two</a:t>
            </a:r>
            <a:r>
              <a:rPr lang="en-GB" sz="1400" dirty="0">
                <a:latin typeface="Calibri Light" panose="020F0302020204030204" pitchFamily="34" charset="0"/>
                <a:ea typeface="Calibri" panose="020F0502020204030204" pitchFamily="34" charset="0"/>
                <a:cs typeface="Calibri Light" panose="020F0302020204030204" pitchFamily="34" charset="0"/>
              </a:rPr>
              <a:t> main groups: </a:t>
            </a:r>
          </a:p>
          <a:p>
            <a:pPr marL="447675" lvl="1" indent="-26670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Dismissal </a:t>
            </a:r>
            <a:r>
              <a:rPr lang="en-GB" sz="1200" dirty="0">
                <a:latin typeface="Calibri Light" panose="020F0302020204030204" pitchFamily="34" charset="0"/>
                <a:ea typeface="Calibri" panose="020F0502020204030204" pitchFamily="34" charset="0"/>
                <a:cs typeface="Calibri Light" panose="020F0302020204030204" pitchFamily="34" charset="0"/>
              </a:rPr>
              <a:t>because of an employee’s poor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performance</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marL="447675" lvl="1" indent="-26670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Dismissal </a:t>
            </a:r>
            <a:r>
              <a:rPr lang="en-GB" sz="1200" dirty="0">
                <a:latin typeface="Calibri Light" panose="020F0302020204030204" pitchFamily="34" charset="0"/>
                <a:ea typeface="Calibri" panose="020F0502020204030204" pitchFamily="34" charset="0"/>
                <a:cs typeface="Calibri Light" panose="020F0302020204030204" pitchFamily="34" charset="0"/>
              </a:rPr>
              <a:t>because of an employee’s ill </a:t>
            </a:r>
            <a:r>
              <a:rPr lang="en-GB" sz="1200" dirty="0" smtClean="0">
                <a:latin typeface="Calibri Light" panose="020F0302020204030204" pitchFamily="34" charset="0"/>
                <a:ea typeface="Calibri" panose="020F0502020204030204" pitchFamily="34" charset="0"/>
                <a:cs typeface="Calibri Light" panose="020F0302020204030204" pitchFamily="34" charset="0"/>
              </a:rPr>
              <a:t>health.</a:t>
            </a:r>
            <a:endParaRPr lang="en-GB" sz="12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800"/>
              </a:spcAft>
            </a:pPr>
            <a:endParaRPr lang="en-GB" sz="1200" dirty="0">
              <a:effectLst/>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For </a:t>
            </a:r>
            <a:r>
              <a:rPr lang="en-GB" sz="1400" dirty="0">
                <a:effectLst/>
                <a:latin typeface="Calibri Light" panose="020F0302020204030204" pitchFamily="34" charset="0"/>
                <a:ea typeface="Calibri" panose="020F0502020204030204" pitchFamily="34" charset="0"/>
                <a:cs typeface="Calibri Light" panose="020F0302020204030204" pitchFamily="34" charset="0"/>
              </a:rPr>
              <a:t>a dismissal to be fair an employer must demonstrate:</a:t>
            </a:r>
          </a:p>
          <a:p>
            <a:pPr marL="447675" lvl="1" indent="-26670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It </a:t>
            </a:r>
            <a:r>
              <a:rPr lang="en-GB" sz="1200" dirty="0">
                <a:latin typeface="Calibri Light" panose="020F0302020204030204" pitchFamily="34" charset="0"/>
                <a:ea typeface="Calibri" panose="020F0502020204030204" pitchFamily="34" charset="0"/>
                <a:cs typeface="Calibri Light" panose="020F0302020204030204" pitchFamily="34" charset="0"/>
              </a:rPr>
              <a:t>acted reasonably in relying on capability as the reason for dismissal; and </a:t>
            </a:r>
          </a:p>
          <a:p>
            <a:pPr marL="447675" lvl="1" indent="-266700">
              <a:lnSpc>
                <a:spcPct val="107000"/>
              </a:lnSpc>
              <a:spcBef>
                <a:spcPts val="500"/>
              </a:spcBef>
              <a:buClr>
                <a:schemeClr val="accent3"/>
              </a:buClr>
              <a:buFont typeface="Wingdings" panose="05000000000000000000" pitchFamily="2" charset="2"/>
              <a:buChar char="§"/>
            </a:pPr>
            <a:r>
              <a:rPr lang="en-GB" sz="1200" dirty="0" smtClean="0">
                <a:latin typeface="Calibri Light" panose="020F0302020204030204" pitchFamily="34" charset="0"/>
                <a:ea typeface="Calibri" panose="020F0502020204030204" pitchFamily="34" charset="0"/>
                <a:cs typeface="Calibri Light" panose="020F0302020204030204" pitchFamily="34" charset="0"/>
              </a:rPr>
              <a:t>It </a:t>
            </a:r>
            <a:r>
              <a:rPr lang="en-GB" sz="1200" dirty="0">
                <a:latin typeface="Calibri Light" panose="020F0302020204030204" pitchFamily="34" charset="0"/>
                <a:ea typeface="Calibri" panose="020F0502020204030204" pitchFamily="34" charset="0"/>
                <a:cs typeface="Calibri Light" panose="020F0302020204030204" pitchFamily="34" charset="0"/>
              </a:rPr>
              <a:t>followed a fair procedure to establish whether the employee was “capable” of doing their job. </a:t>
            </a:r>
          </a:p>
          <a:p>
            <a:pPr marL="171450" lvl="0" indent="-171450" algn="just">
              <a:lnSpc>
                <a:spcPct val="107000"/>
              </a:lnSpc>
              <a:spcAft>
                <a:spcPts val="800"/>
              </a:spcAft>
              <a:buFont typeface="Arial" panose="020B0604020202020204" pitchFamily="34" charset="0"/>
              <a:buChar char="•"/>
            </a:pPr>
            <a:endParaRPr lang="en-GB" sz="1200" dirty="0">
              <a:effectLst/>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spcBef>
                <a:spcPts val="1000"/>
              </a:spcBef>
              <a:spcAft>
                <a:spcPts val="600"/>
              </a:spcAft>
              <a:buClr>
                <a:schemeClr val="accent5"/>
              </a:buClr>
            </a:pPr>
            <a:endParaRPr lang="en-GB" sz="1400" b="1"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456522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622822"/>
            <a:ext cx="9143999" cy="346503"/>
          </a:xfrm>
        </p:spPr>
        <p:txBody>
          <a:bodyPr/>
          <a:lstStyle/>
          <a:p>
            <a:r>
              <a:rPr lang="en-GB" dirty="0"/>
              <a:t>PERFORMANCE MANAGEMENT </a:t>
            </a:r>
            <a:r>
              <a:rPr lang="en-GB" dirty="0" smtClean="0"/>
              <a:t>PROCESS</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41" y="1207901"/>
            <a:ext cx="8748518" cy="3566469"/>
          </a:xfrm>
          <a:prstGeom prst="rect">
            <a:avLst/>
          </a:prstGeom>
        </p:spPr>
      </p:pic>
    </p:spTree>
    <p:extLst>
      <p:ext uri="{BB962C8B-B14F-4D97-AF65-F5344CB8AC3E}">
        <p14:creationId xmlns:p14="http://schemas.microsoft.com/office/powerpoint/2010/main" val="71885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579555" y="771968"/>
            <a:ext cx="2220686" cy="1778727"/>
          </a:xfrm>
        </p:spPr>
        <p:txBody>
          <a:bodyPr/>
          <a:lstStyle/>
          <a:p>
            <a:pPr algn="ctr"/>
            <a:r>
              <a:rPr lang="en-GB" sz="1800" dirty="0">
                <a:latin typeface="+mj-lt"/>
                <a:ea typeface="Calibri" panose="020F0502020204030204" pitchFamily="34" charset="0"/>
                <a:cs typeface="Times New Roman" panose="02020603050405020304" pitchFamily="18" charset="0"/>
              </a:rPr>
              <a:t>PERFORMANCE MANAGEMENT</a:t>
            </a:r>
          </a:p>
          <a:p>
            <a:pPr algn="ctr"/>
            <a:endParaRPr lang="en-GB" sz="1800" dirty="0">
              <a:latin typeface="+mj-lt"/>
              <a:ea typeface="Calibri" panose="020F0502020204030204" pitchFamily="34" charset="0"/>
              <a:cs typeface="Times New Roman" panose="02020603050405020304" pitchFamily="18" charset="0"/>
            </a:endParaRPr>
          </a:p>
          <a:p>
            <a:pPr algn="ctr"/>
            <a:endParaRPr lang="en-GB" sz="1800" dirty="0">
              <a:latin typeface="+mj-lt"/>
              <a:ea typeface="Calibri" panose="020F0502020204030204" pitchFamily="34" charset="0"/>
              <a:cs typeface="Times New Roman" panose="02020603050405020304" pitchFamily="18" charset="0"/>
            </a:endParaRPr>
          </a:p>
          <a:p>
            <a:pPr algn="ctr"/>
            <a:r>
              <a:rPr lang="en-GB" sz="1800" dirty="0" smtClean="0">
                <a:latin typeface="+mj-lt"/>
                <a:ea typeface="Calibri" panose="020F0502020204030204" pitchFamily="34" charset="0"/>
                <a:cs typeface="Times New Roman" panose="02020603050405020304" pitchFamily="18" charset="0"/>
              </a:rPr>
              <a:t>Step </a:t>
            </a:r>
            <a:r>
              <a:rPr lang="en-GB" sz="1800" dirty="0">
                <a:latin typeface="+mj-lt"/>
                <a:ea typeface="Calibri" panose="020F0502020204030204" pitchFamily="34" charset="0"/>
                <a:cs typeface="Times New Roman" panose="02020603050405020304" pitchFamily="18" charset="0"/>
              </a:rPr>
              <a:t>1</a:t>
            </a:r>
          </a:p>
        </p:txBody>
      </p:sp>
      <p:sp>
        <p:nvSpPr>
          <p:cNvPr id="11" name="Text Placeholder 10"/>
          <p:cNvSpPr>
            <a:spLocks noGrp="1"/>
          </p:cNvSpPr>
          <p:nvPr>
            <p:ph type="body" sz="quarter" idx="17"/>
          </p:nvPr>
        </p:nvSpPr>
        <p:spPr>
          <a:xfrm>
            <a:off x="247799" y="770400"/>
            <a:ext cx="5583600" cy="3987393"/>
          </a:xfrm>
        </p:spPr>
        <p:txBody>
          <a:bodyPr/>
          <a:lstStyle/>
          <a:p>
            <a:pPr marL="0" indent="0">
              <a:lnSpc>
                <a:spcPct val="107000"/>
              </a:lnSpc>
              <a:spcAft>
                <a:spcPts val="800"/>
              </a:spcAft>
              <a:buNone/>
            </a:pP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Initial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assessment </a:t>
            </a: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or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investigation</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pPr>
            <a:r>
              <a:rPr lang="en-GB" sz="1400" dirty="0">
                <a:effectLst/>
                <a:ea typeface="Calibri" panose="020F0502020204030204" pitchFamily="34" charset="0"/>
                <a:cs typeface="Times New Roman" panose="02020603050405020304" pitchFamily="18" charset="0"/>
              </a:rPr>
              <a:t>In the first instance, performance issues should be dealt with informally as part of day-to-day </a:t>
            </a:r>
            <a:r>
              <a:rPr lang="en-GB" sz="1400" dirty="0" smtClean="0">
                <a:effectLst/>
                <a:ea typeface="Calibri" panose="020F0502020204030204" pitchFamily="34" charset="0"/>
                <a:cs typeface="Times New Roman" panose="02020603050405020304" pitchFamily="18" charset="0"/>
              </a:rPr>
              <a:t>management</a:t>
            </a:r>
            <a:endParaRPr lang="en-GB" sz="1400" dirty="0">
              <a:effectLst/>
              <a:ea typeface="Calibri" panose="020F0502020204030204" pitchFamily="34" charset="0"/>
              <a:cs typeface="Times New Roman" panose="02020603050405020304" pitchFamily="18" charset="0"/>
            </a:endParaRPr>
          </a:p>
          <a:p>
            <a:pPr lvl="0">
              <a:lnSpc>
                <a:spcPct val="107000"/>
              </a:lnSpc>
            </a:pPr>
            <a:r>
              <a:rPr lang="en-GB" sz="1400" dirty="0">
                <a:effectLst/>
                <a:ea typeface="Calibri" panose="020F0502020204030204" pitchFamily="34" charset="0"/>
                <a:cs typeface="Calibri Light" panose="020F0302020204030204" pitchFamily="34" charset="0"/>
              </a:rPr>
              <a:t>Employers should undertake a reasonable assessment or investigation to identify that following a formal capability procedure is necessary. This will involve reviewing:</a:t>
            </a:r>
          </a:p>
          <a:p>
            <a:pPr lvl="0">
              <a:lnSpc>
                <a:spcPct val="107000"/>
              </a:lnSpc>
              <a:spcBef>
                <a:spcPts val="0"/>
              </a:spcBef>
            </a:pPr>
            <a:endParaRPr lang="en-GB" sz="1200" dirty="0">
              <a:effectLst/>
              <a:ea typeface="Calibri" panose="020F0502020204030204" pitchFamily="34" charset="0"/>
              <a:cs typeface="Calibri Light" panose="020F0302020204030204" pitchFamily="34" charset="0"/>
            </a:endParaRPr>
          </a:p>
          <a:p>
            <a:pPr marL="742950" lvl="1" indent="-285750">
              <a:lnSpc>
                <a:spcPct val="107000"/>
              </a:lnSpc>
              <a:spcBef>
                <a:spcPts val="0"/>
              </a:spcBef>
            </a:pPr>
            <a:r>
              <a:rPr lang="en-GB" sz="1200" dirty="0">
                <a:effectLst/>
                <a:ea typeface="Calibri" panose="020F0502020204030204" pitchFamily="34" charset="0"/>
                <a:cs typeface="Times New Roman" panose="02020603050405020304" pitchFamily="18" charset="0"/>
              </a:rPr>
              <a:t>Job description</a:t>
            </a:r>
          </a:p>
          <a:p>
            <a:pPr marL="742950" lvl="1" indent="-285750">
              <a:lnSpc>
                <a:spcPct val="107000"/>
              </a:lnSpc>
            </a:pPr>
            <a:r>
              <a:rPr lang="en-GB" sz="1200" dirty="0">
                <a:effectLst/>
                <a:ea typeface="Calibri" panose="020F0502020204030204" pitchFamily="34" charset="0"/>
                <a:cs typeface="Calibri Light" panose="020F0302020204030204" pitchFamily="34" charset="0"/>
              </a:rPr>
              <a:t>Appraisal </a:t>
            </a:r>
          </a:p>
          <a:p>
            <a:pPr marL="742950" lvl="1" indent="-285750">
              <a:lnSpc>
                <a:spcPct val="107000"/>
              </a:lnSpc>
            </a:pPr>
            <a:r>
              <a:rPr lang="en-GB" sz="1200" dirty="0">
                <a:effectLst/>
                <a:ea typeface="Calibri" panose="020F0502020204030204" pitchFamily="34" charset="0"/>
                <a:cs typeface="Calibri Light" panose="020F0302020204030204" pitchFamily="34" charset="0"/>
              </a:rPr>
              <a:t>Training records</a:t>
            </a:r>
          </a:p>
          <a:p>
            <a:pPr marL="742950" lvl="1" indent="-285750">
              <a:lnSpc>
                <a:spcPct val="107000"/>
              </a:lnSpc>
              <a:spcAft>
                <a:spcPts val="800"/>
              </a:spcAft>
            </a:pPr>
            <a:r>
              <a:rPr lang="en-GB" sz="1200" dirty="0">
                <a:effectLst/>
                <a:ea typeface="Calibri" panose="020F0502020204030204" pitchFamily="34" charset="0"/>
                <a:cs typeface="Calibri Light" panose="020F0302020204030204" pitchFamily="34" charset="0"/>
              </a:rPr>
              <a:t>Interviewing the employee and other individuals, </a:t>
            </a:r>
            <a:r>
              <a:rPr lang="en-GB" sz="1200" dirty="0" smtClean="0">
                <a:effectLst/>
                <a:ea typeface="Calibri" panose="020F0502020204030204" pitchFamily="34" charset="0"/>
                <a:cs typeface="Calibri Light" panose="020F0302020204030204" pitchFamily="34" charset="0"/>
              </a:rPr>
              <a:t>confidentially.</a:t>
            </a:r>
            <a:endParaRPr lang="en-GB" sz="1200" dirty="0">
              <a:effectLst/>
              <a:ea typeface="Calibri" panose="020F0502020204030204" pitchFamily="34" charset="0"/>
              <a:cs typeface="Calibri Light" panose="020F0302020204030204" pitchFamily="34" charset="0"/>
            </a:endParaRPr>
          </a:p>
          <a:p>
            <a:pPr marL="0" indent="0" algn="just">
              <a:lnSpc>
                <a:spcPct val="107000"/>
              </a:lnSpc>
              <a:buNone/>
            </a:pPr>
            <a:endParaRPr lang="en-GB" sz="1400" dirty="0">
              <a:cs typeface="Calibri" panose="020F0502020204030204" pitchFamily="34" charset="0"/>
            </a:endParaRPr>
          </a:p>
        </p:txBody>
      </p:sp>
    </p:spTree>
    <p:extLst>
      <p:ext uri="{BB962C8B-B14F-4D97-AF65-F5344CB8AC3E}">
        <p14:creationId xmlns:p14="http://schemas.microsoft.com/office/powerpoint/2010/main" val="93284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8053F3-F9E7-4374-AB98-6B8CA959256D}"/>
              </a:ext>
            </a:extLst>
          </p:cNvPr>
          <p:cNvSpPr txBox="1"/>
          <p:nvPr/>
        </p:nvSpPr>
        <p:spPr>
          <a:xfrm>
            <a:off x="496800" y="770400"/>
            <a:ext cx="1938802" cy="3477747"/>
          </a:xfrm>
          <a:prstGeom prst="rect">
            <a:avLst/>
          </a:prstGeom>
          <a:noFill/>
        </p:spPr>
        <p:txBody>
          <a:bodyPr wrap="square">
            <a:spAutoFit/>
          </a:bodyPr>
          <a:lstStyle/>
          <a:p>
            <a:pPr algn="ctr">
              <a:lnSpc>
                <a:spcPct val="107000"/>
              </a:lnSpc>
              <a:spcAft>
                <a:spcPts val="800"/>
              </a:spcAft>
            </a:pPr>
            <a:r>
              <a:rPr lang="en-GB"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PERFORMANCE MANAGEMENT</a:t>
            </a:r>
            <a:endParaRPr lang="en-GB"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p>
          <a:p>
            <a:pPr algn="ct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en-GB"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Step </a:t>
            </a:r>
            <a:r>
              <a:rPr lang="en-GB"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2 </a:t>
            </a: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Rectangle 4"/>
          <p:cNvSpPr/>
          <p:nvPr/>
        </p:nvSpPr>
        <p:spPr>
          <a:xfrm>
            <a:off x="3286800" y="770400"/>
            <a:ext cx="5583600" cy="2910733"/>
          </a:xfrm>
          <a:prstGeom prst="rect">
            <a:avLst/>
          </a:prstGeom>
        </p:spPr>
        <p:txBody>
          <a:bodyPr wrap="square">
            <a:spAutoFit/>
          </a:bodyPr>
          <a:lstStyle/>
          <a:p>
            <a:pPr lvl="0">
              <a:lnSpc>
                <a:spcPct val="107000"/>
              </a:lnSpc>
              <a:spcBef>
                <a:spcPts val="1000"/>
              </a:spcBef>
              <a:buClr>
                <a:schemeClr val="accent3"/>
              </a:buClr>
            </a:pPr>
            <a:r>
              <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Invite to a Stage </a:t>
            </a:r>
            <a:r>
              <a:rPr lang="en-GB"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1: Capability meeting</a:t>
            </a:r>
            <a:endPar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lvl="0">
              <a:lnSpc>
                <a:spcPct val="107000"/>
              </a:lnSpc>
              <a:spcBef>
                <a:spcPts val="1000"/>
              </a:spcBef>
            </a:pPr>
            <a:r>
              <a:rPr lang="en-GB" sz="1400" dirty="0" smtClean="0">
                <a:latin typeface="+mj-lt"/>
                <a:ea typeface="Calibri" panose="020F0502020204030204" pitchFamily="34" charset="0"/>
                <a:cs typeface="Times New Roman" panose="02020603050405020304" pitchFamily="18" charset="0"/>
              </a:rPr>
              <a:t>Write </a:t>
            </a:r>
            <a:r>
              <a:rPr lang="en-GB" sz="1400" dirty="0">
                <a:latin typeface="+mj-lt"/>
                <a:ea typeface="Calibri" panose="020F0502020204030204" pitchFamily="34" charset="0"/>
                <a:cs typeface="Times New Roman" panose="02020603050405020304" pitchFamily="18" charset="0"/>
              </a:rPr>
              <a:t>to employee:</a:t>
            </a: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Setting out the performance </a:t>
            </a:r>
            <a:r>
              <a:rPr lang="en-GB" sz="1200" dirty="0" smtClean="0">
                <a:latin typeface="+mj-lt"/>
                <a:ea typeface="Calibri" panose="020F0502020204030204" pitchFamily="34" charset="0"/>
                <a:cs typeface="Times New Roman" panose="02020603050405020304" pitchFamily="18" charset="0"/>
              </a:rPr>
              <a:t>concerns</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The reasons for those </a:t>
            </a:r>
            <a:r>
              <a:rPr lang="en-GB" sz="1200" dirty="0" smtClean="0">
                <a:latin typeface="+mj-lt"/>
                <a:ea typeface="Calibri" panose="020F0502020204030204" pitchFamily="34" charset="0"/>
                <a:cs typeface="Times New Roman" panose="02020603050405020304" pitchFamily="18" charset="0"/>
              </a:rPr>
              <a:t>concerns</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Invite them to a formal capability meeting to discuss the </a:t>
            </a:r>
            <a:r>
              <a:rPr lang="en-GB" sz="1200" dirty="0" smtClean="0">
                <a:latin typeface="+mj-lt"/>
                <a:ea typeface="Calibri" panose="020F0502020204030204" pitchFamily="34" charset="0"/>
                <a:cs typeface="Times New Roman" panose="02020603050405020304" pitchFamily="18" charset="0"/>
              </a:rPr>
              <a:t>concerns</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Include potential outcome of meeting, which will normally be to set targets for improvement and either a first written or final written warning (in severe cases</a:t>
            </a:r>
            <a:r>
              <a:rPr lang="en-GB" sz="1200" dirty="0" smtClean="0">
                <a:latin typeface="+mj-lt"/>
                <a:ea typeface="Calibri" panose="020F0502020204030204" pitchFamily="34" charset="0"/>
                <a:cs typeface="Times New Roman" panose="02020603050405020304" pitchFamily="18" charset="0"/>
              </a:rPr>
              <a:t>)</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Provide copies of relevant </a:t>
            </a:r>
            <a:r>
              <a:rPr lang="en-GB" sz="1200" dirty="0" smtClean="0">
                <a:latin typeface="+mj-lt"/>
                <a:ea typeface="Calibri" panose="020F0502020204030204" pitchFamily="34" charset="0"/>
                <a:cs typeface="Times New Roman" panose="02020603050405020304" pitchFamily="18" charset="0"/>
              </a:rPr>
              <a:t>documents</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spcBef>
                <a:spcPts val="500"/>
              </a:spcBef>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Inform them of their right to be accompanied by a colleague or trade union </a:t>
            </a:r>
            <a:r>
              <a:rPr lang="en-GB" sz="1200" dirty="0" smtClean="0">
                <a:latin typeface="+mj-lt"/>
                <a:ea typeface="Calibri" panose="020F0502020204030204" pitchFamily="34" charset="0"/>
                <a:cs typeface="Times New Roman" panose="02020603050405020304" pitchFamily="18" charset="0"/>
              </a:rPr>
              <a:t>representative.</a:t>
            </a:r>
            <a:endParaRPr lang="en-GB"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169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580800" y="771968"/>
            <a:ext cx="2248186" cy="584775"/>
          </a:xfrm>
        </p:spPr>
        <p:txBody>
          <a:bodyPr/>
          <a:lstStyle/>
          <a:p>
            <a:r>
              <a:rPr lang="en-GB" sz="1800" dirty="0">
                <a:latin typeface="+mj-lt"/>
                <a:ea typeface="Calibri" panose="020F0502020204030204" pitchFamily="34" charset="0"/>
                <a:cs typeface="Times New Roman" panose="02020603050405020304" pitchFamily="18" charset="0"/>
              </a:rPr>
              <a:t>PERFORMANCE MANAGEMENT</a:t>
            </a:r>
          </a:p>
          <a:p>
            <a:endParaRPr lang="en-GB" sz="1800" dirty="0">
              <a:latin typeface="+mj-lt"/>
              <a:ea typeface="Calibri" panose="020F0502020204030204" pitchFamily="34" charset="0"/>
              <a:cs typeface="Times New Roman" panose="02020603050405020304" pitchFamily="18" charset="0"/>
            </a:endParaRPr>
          </a:p>
          <a:p>
            <a:r>
              <a:rPr lang="en-GB" sz="1800" dirty="0" smtClean="0">
                <a:latin typeface="+mj-lt"/>
                <a:ea typeface="Calibri" panose="020F0502020204030204" pitchFamily="34" charset="0"/>
                <a:cs typeface="Times New Roman" panose="02020603050405020304" pitchFamily="18" charset="0"/>
              </a:rPr>
              <a:t>Step </a:t>
            </a:r>
            <a:r>
              <a:rPr lang="en-GB" sz="1800" dirty="0">
                <a:latin typeface="+mj-lt"/>
                <a:ea typeface="Calibri" panose="020F0502020204030204" pitchFamily="34" charset="0"/>
                <a:cs typeface="Times New Roman" panose="02020603050405020304" pitchFamily="18" charset="0"/>
              </a:rPr>
              <a:t>3</a:t>
            </a:r>
          </a:p>
        </p:txBody>
      </p:sp>
      <p:sp>
        <p:nvSpPr>
          <p:cNvPr id="45" name="Text Placeholder 4">
            <a:extLst>
              <a:ext uri="{FF2B5EF4-FFF2-40B4-BE49-F238E27FC236}">
                <a16:creationId xmlns:a16="http://schemas.microsoft.com/office/drawing/2014/main" id="{FB41D9A7-E50C-A850-CBC8-2BB5C81863B5}"/>
              </a:ext>
            </a:extLst>
          </p:cNvPr>
          <p:cNvSpPr>
            <a:spLocks noGrp="1"/>
          </p:cNvSpPr>
          <p:nvPr>
            <p:ph type="body" sz="quarter" idx="17"/>
          </p:nvPr>
        </p:nvSpPr>
        <p:spPr>
          <a:xfrm>
            <a:off x="247799" y="770400"/>
            <a:ext cx="5583600" cy="4174980"/>
          </a:xfrm>
        </p:spPr>
        <p:txBody>
          <a:bodyPr/>
          <a:lstStyle/>
          <a:p>
            <a:pPr marL="0" lvl="0" indent="0">
              <a:lnSpc>
                <a:spcPct val="107000"/>
              </a:lnSpc>
              <a:buNone/>
            </a:pPr>
            <a:r>
              <a:rPr lang="en-GB" sz="1100" b="1" dirty="0"/>
              <a:t> </a:t>
            </a:r>
            <a:r>
              <a:rPr lang="en-GB" sz="1800" dirty="0">
                <a:solidFill>
                  <a:schemeClr val="accent3"/>
                </a:solidFill>
              </a:rPr>
              <a:t>Stage </a:t>
            </a:r>
            <a:r>
              <a:rPr lang="en-GB" sz="1800" dirty="0" smtClean="0">
                <a:solidFill>
                  <a:schemeClr val="accent3"/>
                </a:solidFill>
              </a:rPr>
              <a:t>1: Capability meeting</a:t>
            </a:r>
            <a:endParaRPr lang="en-GB" sz="1800" dirty="0">
              <a:solidFill>
                <a:schemeClr val="accent3"/>
              </a:solidFill>
            </a:endParaRPr>
          </a:p>
          <a:p>
            <a:pPr lvl="0">
              <a:lnSpc>
                <a:spcPct val="107000"/>
              </a:lnSpc>
            </a:pPr>
            <a:r>
              <a:rPr lang="en-GB" sz="1400" dirty="0" smtClean="0">
                <a:effectLst/>
                <a:ea typeface="Calibri" panose="020F0502020204030204" pitchFamily="34" charset="0"/>
                <a:cs typeface="Times New Roman" panose="02020603050405020304" pitchFamily="18" charset="0"/>
              </a:rPr>
              <a:t>The meeting </a:t>
            </a:r>
            <a:r>
              <a:rPr lang="en-GB" sz="1400" dirty="0">
                <a:effectLst/>
                <a:ea typeface="Calibri" panose="020F0502020204030204" pitchFamily="34" charset="0"/>
                <a:cs typeface="Times New Roman" panose="02020603050405020304" pitchFamily="18" charset="0"/>
              </a:rPr>
              <a:t>should be conducted by the employee’s line manager or a more senior </a:t>
            </a:r>
            <a:r>
              <a:rPr lang="en-GB" sz="1400" dirty="0" smtClean="0">
                <a:effectLst/>
                <a:ea typeface="Calibri" panose="020F0502020204030204" pitchFamily="34" charset="0"/>
                <a:cs typeface="Times New Roman" panose="02020603050405020304" pitchFamily="18" charset="0"/>
              </a:rPr>
              <a:t>manager</a:t>
            </a:r>
            <a:endParaRPr lang="en-GB" sz="1400" dirty="0">
              <a:effectLst/>
              <a:ea typeface="Calibri" panose="020F0502020204030204" pitchFamily="34" charset="0"/>
              <a:cs typeface="Times New Roman" panose="02020603050405020304" pitchFamily="18" charset="0"/>
            </a:endParaRPr>
          </a:p>
          <a:p>
            <a:pPr lvl="0">
              <a:lnSpc>
                <a:spcPct val="107000"/>
              </a:lnSpc>
            </a:pPr>
            <a:r>
              <a:rPr lang="en-GB" sz="1400" dirty="0">
                <a:effectLst/>
                <a:ea typeface="Calibri" panose="020F0502020204030204" pitchFamily="34" charset="0"/>
                <a:cs typeface="Times New Roman" panose="02020603050405020304" pitchFamily="18" charset="0"/>
              </a:rPr>
              <a:t>The aim of the meeting is to: </a:t>
            </a:r>
          </a:p>
          <a:p>
            <a:pPr marL="742950" lvl="1" indent="-285750">
              <a:lnSpc>
                <a:spcPct val="107000"/>
              </a:lnSpc>
            </a:pPr>
            <a:r>
              <a:rPr lang="en-GB" sz="1200" dirty="0" smtClean="0">
                <a:ea typeface="Calibri" panose="020F0502020204030204" pitchFamily="34" charset="0"/>
                <a:cs typeface="Times New Roman" panose="02020603050405020304" pitchFamily="18" charset="0"/>
              </a:rPr>
              <a:t>C</a:t>
            </a:r>
            <a:r>
              <a:rPr lang="en-GB" sz="1200" dirty="0" smtClean="0">
                <a:effectLst/>
                <a:ea typeface="Calibri" panose="020F0502020204030204" pitchFamily="34" charset="0"/>
                <a:cs typeface="Times New Roman" panose="02020603050405020304" pitchFamily="18" charset="0"/>
              </a:rPr>
              <a:t>larify </a:t>
            </a:r>
            <a:r>
              <a:rPr lang="en-GB" sz="1200" dirty="0">
                <a:effectLst/>
                <a:ea typeface="Calibri" panose="020F0502020204030204" pitchFamily="34" charset="0"/>
                <a:cs typeface="Times New Roman" panose="02020603050405020304" pitchFamily="18" charset="0"/>
              </a:rPr>
              <a:t>the required standards </a:t>
            </a:r>
            <a:r>
              <a:rPr lang="en-GB" sz="1200" dirty="0" smtClean="0">
                <a:effectLst/>
                <a:ea typeface="Calibri" panose="020F0502020204030204" pitchFamily="34" charset="0"/>
                <a:cs typeface="Times New Roman" panose="02020603050405020304" pitchFamily="18" charset="0"/>
              </a:rPr>
              <a:t>they have </a:t>
            </a:r>
            <a:r>
              <a:rPr lang="en-GB" sz="1200" dirty="0">
                <a:effectLst/>
                <a:ea typeface="Calibri" panose="020F0502020204030204" pitchFamily="34" charset="0"/>
                <a:cs typeface="Times New Roman" panose="02020603050405020304" pitchFamily="18" charset="0"/>
              </a:rPr>
              <a:t>failed to meet and examine the evidence in this </a:t>
            </a:r>
            <a:r>
              <a:rPr lang="en-GB" sz="1200" dirty="0" smtClean="0">
                <a:effectLst/>
                <a:ea typeface="Calibri" panose="020F0502020204030204" pitchFamily="34" charset="0"/>
                <a:cs typeface="Times New Roman" panose="02020603050405020304" pitchFamily="18" charset="0"/>
              </a:rPr>
              <a:t>respect</a:t>
            </a:r>
            <a:endParaRPr lang="en-GB" sz="1200" dirty="0">
              <a:effectLst/>
              <a:ea typeface="Calibri" panose="020F0502020204030204" pitchFamily="34" charset="0"/>
              <a:cs typeface="Times New Roman" panose="02020603050405020304" pitchFamily="18" charset="0"/>
            </a:endParaRPr>
          </a:p>
          <a:p>
            <a:pPr marL="742950" lvl="1" indent="-285750">
              <a:lnSpc>
                <a:spcPct val="107000"/>
              </a:lnSpc>
            </a:pPr>
            <a:r>
              <a:rPr lang="en-GB" sz="1200" dirty="0" smtClean="0">
                <a:ea typeface="Calibri" panose="020F0502020204030204" pitchFamily="34" charset="0"/>
                <a:cs typeface="Times New Roman" panose="02020603050405020304" pitchFamily="18" charset="0"/>
              </a:rPr>
              <a:t>A</a:t>
            </a:r>
            <a:r>
              <a:rPr lang="en-GB" sz="1200" dirty="0" smtClean="0">
                <a:effectLst/>
                <a:ea typeface="Calibri" panose="020F0502020204030204" pitchFamily="34" charset="0"/>
                <a:cs typeface="Times New Roman" panose="02020603050405020304" pitchFamily="18" charset="0"/>
              </a:rPr>
              <a:t>llow </a:t>
            </a:r>
            <a:r>
              <a:rPr lang="en-GB" sz="1200" dirty="0">
                <a:effectLst/>
                <a:ea typeface="Calibri" panose="020F0502020204030204" pitchFamily="34" charset="0"/>
                <a:cs typeface="Times New Roman" panose="02020603050405020304" pitchFamily="18" charset="0"/>
              </a:rPr>
              <a:t>the employee to ask questions, respond to </a:t>
            </a:r>
            <a:r>
              <a:rPr lang="en-GB" sz="1200" dirty="0" smtClean="0">
                <a:effectLst/>
                <a:ea typeface="Calibri" panose="020F0502020204030204" pitchFamily="34" charset="0"/>
                <a:cs typeface="Times New Roman" panose="02020603050405020304" pitchFamily="18" charset="0"/>
              </a:rPr>
              <a:t>evidence, </a:t>
            </a:r>
            <a:r>
              <a:rPr lang="en-GB" sz="1200" dirty="0">
                <a:effectLst/>
                <a:ea typeface="Calibri" panose="020F0502020204030204" pitchFamily="34" charset="0"/>
                <a:cs typeface="Times New Roman" panose="02020603050405020304" pitchFamily="18" charset="0"/>
              </a:rPr>
              <a:t>provide any evidence they may have and put their views </a:t>
            </a:r>
            <a:r>
              <a:rPr lang="en-GB" sz="1200" dirty="0" smtClean="0">
                <a:effectLst/>
                <a:ea typeface="Calibri" panose="020F0502020204030204" pitchFamily="34" charset="0"/>
                <a:cs typeface="Times New Roman" panose="02020603050405020304" pitchFamily="18" charset="0"/>
              </a:rPr>
              <a:t>across</a:t>
            </a:r>
            <a:endParaRPr lang="en-GB" sz="1200" dirty="0">
              <a:effectLst/>
              <a:ea typeface="Calibri" panose="020F0502020204030204" pitchFamily="34" charset="0"/>
              <a:cs typeface="Times New Roman" panose="02020603050405020304" pitchFamily="18" charset="0"/>
            </a:endParaRPr>
          </a:p>
          <a:p>
            <a:pPr marL="742950" lvl="1" indent="-285750">
              <a:lnSpc>
                <a:spcPct val="107000"/>
              </a:lnSpc>
            </a:pPr>
            <a:r>
              <a:rPr lang="en-GB" sz="1200" dirty="0" smtClean="0">
                <a:ea typeface="Calibri" panose="020F0502020204030204" pitchFamily="34" charset="0"/>
                <a:cs typeface="Times New Roman" panose="02020603050405020304" pitchFamily="18" charset="0"/>
              </a:rPr>
              <a:t>E</a:t>
            </a:r>
            <a:r>
              <a:rPr lang="en-GB" sz="1200" dirty="0" smtClean="0">
                <a:effectLst/>
                <a:ea typeface="Calibri" panose="020F0502020204030204" pitchFamily="34" charset="0"/>
                <a:cs typeface="Times New Roman" panose="02020603050405020304" pitchFamily="18" charset="0"/>
              </a:rPr>
              <a:t>stablish </a:t>
            </a:r>
            <a:r>
              <a:rPr lang="en-GB" sz="1200" dirty="0">
                <a:effectLst/>
                <a:ea typeface="Calibri" panose="020F0502020204030204" pitchFamily="34" charset="0"/>
                <a:cs typeface="Times New Roman" panose="02020603050405020304" pitchFamily="18" charset="0"/>
              </a:rPr>
              <a:t>the likely reasons for the employee’s poor </a:t>
            </a:r>
            <a:r>
              <a:rPr lang="en-GB" sz="1200" dirty="0" smtClean="0">
                <a:effectLst/>
                <a:ea typeface="Calibri" panose="020F0502020204030204" pitchFamily="34" charset="0"/>
                <a:cs typeface="Times New Roman" panose="02020603050405020304" pitchFamily="18" charset="0"/>
              </a:rPr>
              <a:t>performance</a:t>
            </a:r>
            <a:endParaRPr lang="en-GB" sz="1200" dirty="0">
              <a:effectLst/>
              <a:ea typeface="Calibri" panose="020F0502020204030204" pitchFamily="34" charset="0"/>
              <a:cs typeface="Times New Roman" panose="02020603050405020304" pitchFamily="18" charset="0"/>
            </a:endParaRPr>
          </a:p>
          <a:p>
            <a:pPr marL="742950" lvl="1" indent="-285750">
              <a:lnSpc>
                <a:spcPct val="107000"/>
              </a:lnSpc>
            </a:pPr>
            <a:r>
              <a:rPr lang="en-GB" sz="1200" dirty="0" smtClean="0">
                <a:ea typeface="Calibri" panose="020F0502020204030204" pitchFamily="34" charset="0"/>
                <a:cs typeface="Times New Roman" panose="02020603050405020304" pitchFamily="18" charset="0"/>
              </a:rPr>
              <a:t>I</a:t>
            </a:r>
            <a:r>
              <a:rPr lang="en-GB" sz="1200" dirty="0" smtClean="0">
                <a:effectLst/>
                <a:ea typeface="Calibri" panose="020F0502020204030204" pitchFamily="34" charset="0"/>
                <a:cs typeface="Times New Roman" panose="02020603050405020304" pitchFamily="18" charset="0"/>
              </a:rPr>
              <a:t>dentify </a:t>
            </a:r>
            <a:r>
              <a:rPr lang="en-GB" sz="1200" dirty="0">
                <a:effectLst/>
                <a:ea typeface="Calibri" panose="020F0502020204030204" pitchFamily="34" charset="0"/>
                <a:cs typeface="Times New Roman" panose="02020603050405020304" pitchFamily="18" charset="0"/>
              </a:rPr>
              <a:t>what can be done to help </a:t>
            </a:r>
            <a:r>
              <a:rPr lang="en-GB" sz="1200" dirty="0" smtClean="0">
                <a:effectLst/>
                <a:ea typeface="Calibri" panose="020F0502020204030204" pitchFamily="34" charset="0"/>
                <a:cs typeface="Times New Roman" panose="02020603050405020304" pitchFamily="18" charset="0"/>
              </a:rPr>
              <a:t>improve </a:t>
            </a:r>
            <a:r>
              <a:rPr lang="en-GB" sz="1200" dirty="0">
                <a:effectLst/>
                <a:ea typeface="Calibri" panose="020F0502020204030204" pitchFamily="34" charset="0"/>
                <a:cs typeface="Times New Roman" panose="02020603050405020304" pitchFamily="18" charset="0"/>
              </a:rPr>
              <a:t>their performance, such as </a:t>
            </a:r>
            <a:r>
              <a:rPr lang="en-GB" sz="1200" dirty="0" smtClean="0">
                <a:effectLst/>
                <a:ea typeface="Calibri" panose="020F0502020204030204" pitchFamily="34" charset="0"/>
                <a:cs typeface="Times New Roman" panose="02020603050405020304" pitchFamily="18" charset="0"/>
              </a:rPr>
              <a:t> </a:t>
            </a:r>
            <a:r>
              <a:rPr lang="en-GB" sz="1200" dirty="0">
                <a:effectLst/>
                <a:ea typeface="Calibri" panose="020F0502020204030204" pitchFamily="34" charset="0"/>
                <a:cs typeface="Times New Roman" panose="02020603050405020304" pitchFamily="18" charset="0"/>
              </a:rPr>
              <a:t>additional training and </a:t>
            </a:r>
            <a:r>
              <a:rPr lang="en-GB" sz="1200" dirty="0" smtClean="0">
                <a:effectLst/>
                <a:ea typeface="Calibri" panose="020F0502020204030204" pitchFamily="34" charset="0"/>
                <a:cs typeface="Times New Roman" panose="02020603050405020304" pitchFamily="18" charset="0"/>
              </a:rPr>
              <a:t>supervision</a:t>
            </a:r>
            <a:endParaRPr lang="en-GB" sz="1200" dirty="0">
              <a:effectLst/>
              <a:ea typeface="Calibri" panose="020F0502020204030204" pitchFamily="34" charset="0"/>
              <a:cs typeface="Times New Roman" panose="02020603050405020304" pitchFamily="18" charset="0"/>
            </a:endParaRPr>
          </a:p>
          <a:p>
            <a:pPr marL="742950" lvl="1" indent="-285750">
              <a:lnSpc>
                <a:spcPct val="107000"/>
              </a:lnSpc>
            </a:pPr>
            <a:r>
              <a:rPr lang="en-GB" sz="1200" dirty="0" smtClean="0">
                <a:effectLst/>
                <a:ea typeface="Calibri" panose="020F0502020204030204" pitchFamily="34" charset="0"/>
                <a:cs typeface="Times New Roman" panose="02020603050405020304" pitchFamily="18" charset="0"/>
              </a:rPr>
              <a:t>Set </a:t>
            </a:r>
            <a:r>
              <a:rPr lang="en-GB" sz="1200" dirty="0">
                <a:effectLst/>
                <a:ea typeface="Calibri" panose="020F0502020204030204" pitchFamily="34" charset="0"/>
                <a:cs typeface="Times New Roman" panose="02020603050405020304" pitchFamily="18" charset="0"/>
              </a:rPr>
              <a:t>improvement targets and a timescale for </a:t>
            </a:r>
            <a:r>
              <a:rPr lang="en-GB" sz="1200" dirty="0" smtClean="0">
                <a:effectLst/>
                <a:ea typeface="Calibri" panose="020F0502020204030204" pitchFamily="34" charset="0"/>
                <a:cs typeface="Times New Roman" panose="02020603050405020304" pitchFamily="18" charset="0"/>
              </a:rPr>
              <a:t>review.</a:t>
            </a:r>
            <a:r>
              <a:rPr lang="en-GB" sz="1200" dirty="0">
                <a:effectLst/>
                <a:ea typeface="Calibri" panose="020F0502020204030204" pitchFamily="34" charset="0"/>
                <a:cs typeface="Times New Roman" panose="02020603050405020304" pitchFamily="18" charset="0"/>
              </a:rPr>
              <a:t> </a:t>
            </a:r>
          </a:p>
          <a:p>
            <a:pPr lvl="0">
              <a:lnSpc>
                <a:spcPct val="107000"/>
              </a:lnSpc>
            </a:pPr>
            <a:r>
              <a:rPr lang="en-GB" sz="1400" dirty="0">
                <a:effectLst/>
                <a:ea typeface="Calibri" panose="020F0502020204030204" pitchFamily="34" charset="0"/>
                <a:cs typeface="Times New Roman" panose="02020603050405020304" pitchFamily="18" charset="0"/>
              </a:rPr>
              <a:t>The employee must make every effort to </a:t>
            </a:r>
            <a:r>
              <a:rPr lang="en-GB" sz="1400" dirty="0" smtClean="0">
                <a:effectLst/>
                <a:ea typeface="Calibri" panose="020F0502020204030204" pitchFamily="34" charset="0"/>
                <a:cs typeface="Times New Roman" panose="02020603050405020304" pitchFamily="18" charset="0"/>
              </a:rPr>
              <a:t>attend</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en-GB" sz="1400" dirty="0">
                <a:effectLst/>
                <a:ea typeface="Calibri" panose="020F0502020204030204" pitchFamily="34" charset="0"/>
                <a:cs typeface="Times New Roman" panose="02020603050405020304" pitchFamily="18" charset="0"/>
              </a:rPr>
              <a:t>The employer should communicate decision to employee in writing as soon as possible. </a:t>
            </a:r>
          </a:p>
          <a:p>
            <a:endParaRPr lang="en-GB" dirty="0"/>
          </a:p>
          <a:p>
            <a:endParaRPr lang="en-GB" dirty="0"/>
          </a:p>
        </p:txBody>
      </p:sp>
    </p:spTree>
    <p:extLst>
      <p:ext uri="{BB962C8B-B14F-4D97-AF65-F5344CB8AC3E}">
        <p14:creationId xmlns:p14="http://schemas.microsoft.com/office/powerpoint/2010/main" val="247355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283FDFF-3643-46FD-BECC-61C371E931B7}"/>
              </a:ext>
            </a:extLst>
          </p:cNvPr>
          <p:cNvSpPr txBox="1">
            <a:spLocks/>
          </p:cNvSpPr>
          <p:nvPr/>
        </p:nvSpPr>
        <p:spPr>
          <a:xfrm>
            <a:off x="3286800" y="771968"/>
            <a:ext cx="5583657" cy="3258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r>
              <a:rPr lang="en-GB" sz="1800" b="1" dirty="0">
                <a:latin typeface="Calibri Light" panose="020F0302020204030204" pitchFamily="34" charset="0"/>
                <a:ea typeface="Calibri" panose="020F0502020204030204" pitchFamily="34" charset="0"/>
                <a:cs typeface="Calibri Light" panose="020F0302020204030204" pitchFamily="34" charset="0"/>
              </a:rPr>
              <a:t> </a:t>
            </a:r>
            <a:r>
              <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Stage </a:t>
            </a:r>
            <a:r>
              <a:rPr lang="en-GB" sz="1800"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1: First written warning </a:t>
            </a:r>
            <a:endParaRPr lang="en-GB" sz="1800" dirty="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The written warning should set out: </a:t>
            </a:r>
          </a:p>
          <a:p>
            <a:pPr marL="742950" lvl="1" indent="-285750">
              <a:lnSpc>
                <a:spcPct val="107000"/>
              </a:lnSpc>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The areas in which the employee’s performance has fallen below required </a:t>
            </a:r>
            <a:r>
              <a:rPr lang="en-GB" sz="1200" dirty="0" smtClean="0">
                <a:latin typeface="+mj-lt"/>
                <a:ea typeface="Calibri" panose="020F0502020204030204" pitchFamily="34" charset="0"/>
                <a:cs typeface="Times New Roman" panose="02020603050405020304" pitchFamily="18" charset="0"/>
              </a:rPr>
              <a:t>standards</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Improvement targets and the timescales in which improvement is </a:t>
            </a:r>
            <a:r>
              <a:rPr lang="en-GB" sz="1200" dirty="0" smtClean="0">
                <a:latin typeface="+mj-lt"/>
                <a:ea typeface="Calibri" panose="020F0502020204030204" pitchFamily="34" charset="0"/>
                <a:cs typeface="Times New Roman" panose="02020603050405020304" pitchFamily="18" charset="0"/>
              </a:rPr>
              <a:t>required</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Any additional measures the employer is going to take to help the employee to improve their performance such as the provision of additional training or </a:t>
            </a:r>
            <a:r>
              <a:rPr lang="en-GB" sz="1200" dirty="0" smtClean="0">
                <a:latin typeface="+mj-lt"/>
                <a:ea typeface="Calibri" panose="020F0502020204030204" pitchFamily="34" charset="0"/>
                <a:cs typeface="Times New Roman" panose="02020603050405020304" pitchFamily="18" charset="0"/>
              </a:rPr>
              <a:t>supervision</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How long it will remain live on the employee’s personnel file, after which time it should be disregarded in relation to future capability </a:t>
            </a:r>
            <a:r>
              <a:rPr lang="en-GB" sz="1200" dirty="0" smtClean="0">
                <a:latin typeface="+mj-lt"/>
                <a:ea typeface="Calibri" panose="020F0502020204030204" pitchFamily="34" charset="0"/>
                <a:cs typeface="Times New Roman" panose="02020603050405020304" pitchFamily="18" charset="0"/>
              </a:rPr>
              <a:t>decisions</a:t>
            </a:r>
            <a:endParaRPr lang="en-GB" sz="1200" dirty="0">
              <a:latin typeface="+mj-lt"/>
              <a:ea typeface="Calibri" panose="020F0502020204030204" pitchFamily="34" charset="0"/>
              <a:cs typeface="Times New Roman" panose="02020603050405020304" pitchFamily="18" charset="0"/>
            </a:endParaRPr>
          </a:p>
          <a:p>
            <a:pPr marL="742950" lvl="1" indent="-285750">
              <a:lnSpc>
                <a:spcPct val="107000"/>
              </a:lnSpc>
              <a:buClr>
                <a:schemeClr val="accent3"/>
              </a:buClr>
              <a:buFont typeface="Wingdings" panose="05000000000000000000" pitchFamily="2" charset="2"/>
              <a:buChar char="§"/>
            </a:pPr>
            <a:r>
              <a:rPr lang="en-GB" sz="1200" dirty="0">
                <a:latin typeface="+mj-lt"/>
                <a:ea typeface="Calibri" panose="020F0502020204030204" pitchFamily="34" charset="0"/>
                <a:cs typeface="Times New Roman" panose="02020603050405020304" pitchFamily="18" charset="0"/>
              </a:rPr>
              <a:t>The right to appeal, who to appeal to and the timeframe in which to do so. </a:t>
            </a:r>
          </a:p>
          <a:p>
            <a:pPr>
              <a:lnSpc>
                <a:spcPct val="107000"/>
              </a:lnSpc>
              <a:spcAft>
                <a:spcPts val="800"/>
              </a:spcAft>
              <a:buClr>
                <a:schemeClr val="accent3"/>
              </a:buClr>
              <a:buFont typeface="Wingdings" panose="05000000000000000000" pitchFamily="2" charset="2"/>
              <a:buChar char="§"/>
            </a:pPr>
            <a:r>
              <a:rPr lang="en-GB" sz="1400" dirty="0">
                <a:latin typeface="+mj-lt"/>
                <a:ea typeface="Calibri" panose="020F0502020204030204" pitchFamily="34" charset="0"/>
                <a:cs typeface="Times New Roman" panose="02020603050405020304" pitchFamily="18" charset="0"/>
              </a:rPr>
              <a:t>A first written warning </a:t>
            </a:r>
            <a:r>
              <a:rPr lang="en-GB" sz="1400" dirty="0" smtClean="0">
                <a:latin typeface="+mj-lt"/>
                <a:ea typeface="Calibri" panose="020F0502020204030204" pitchFamily="34" charset="0"/>
                <a:cs typeface="Times New Roman" panose="02020603050405020304" pitchFamily="18" charset="0"/>
              </a:rPr>
              <a:t>normally remains </a:t>
            </a:r>
            <a:r>
              <a:rPr lang="en-GB" sz="1400" dirty="0">
                <a:latin typeface="+mj-lt"/>
                <a:ea typeface="Calibri" panose="020F0502020204030204" pitchFamily="34" charset="0"/>
                <a:cs typeface="Times New Roman" panose="02020603050405020304" pitchFamily="18" charset="0"/>
              </a:rPr>
              <a:t>active for six months. </a:t>
            </a:r>
          </a:p>
          <a:p>
            <a:endParaRPr lang="en-GB" dirty="0"/>
          </a:p>
        </p:txBody>
      </p:sp>
      <p:sp>
        <p:nvSpPr>
          <p:cNvPr id="6" name="Text Placeholder 5"/>
          <p:cNvSpPr>
            <a:spLocks noGrp="1"/>
          </p:cNvSpPr>
          <p:nvPr>
            <p:ph type="body" sz="quarter" idx="15"/>
          </p:nvPr>
        </p:nvSpPr>
        <p:spPr>
          <a:xfrm>
            <a:off x="496800" y="771968"/>
            <a:ext cx="1938270" cy="584775"/>
          </a:xfrm>
        </p:spPr>
        <p:txBody>
          <a:bodyPr/>
          <a:lstStyle/>
          <a:p>
            <a:r>
              <a:rPr lang="en-GB" sz="1800" dirty="0"/>
              <a:t>PERFORMANCE MANAGEMENT</a:t>
            </a:r>
          </a:p>
          <a:p>
            <a:r>
              <a:rPr lang="en-GB" sz="1800" dirty="0"/>
              <a:t>      </a:t>
            </a:r>
          </a:p>
          <a:p>
            <a:endParaRPr lang="en-GB" sz="1800" dirty="0" smtClean="0"/>
          </a:p>
          <a:p>
            <a:r>
              <a:rPr lang="en-GB" sz="1800" dirty="0" smtClean="0"/>
              <a:t>Step 4</a:t>
            </a:r>
            <a:endParaRPr lang="en-GB" sz="1800" dirty="0"/>
          </a:p>
        </p:txBody>
      </p:sp>
    </p:spTree>
    <p:extLst>
      <p:ext uri="{BB962C8B-B14F-4D97-AF65-F5344CB8AC3E}">
        <p14:creationId xmlns:p14="http://schemas.microsoft.com/office/powerpoint/2010/main" val="3983607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dirty="0" smtClean="0">
            <a:solidFill>
              <a:schemeClr val="tx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12249127_1.pptx" id="{B3CF6C31-D77F-49F0-B19C-70695ADCA870}" vid="{7E7ED3AB-F95E-425D-A097-11078C1EC34B}"/>
    </a:ext>
  </a:extLst>
</a:theme>
</file>

<file path=ppt/theme/theme2.xml><?xml version="1.0" encoding="utf-8"?>
<a:theme xmlns:a="http://schemas.openxmlformats.org/drawingml/2006/main" name="Content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EF66C0D1-B314-4F8C-9F1E-D36E375C85DF}"/>
    </a:ext>
  </a:extLst>
</a:theme>
</file>

<file path=ppt/theme/theme3.xml><?xml version="1.0" encoding="utf-8"?>
<a:theme xmlns:a="http://schemas.openxmlformats.org/drawingml/2006/main" name="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4D9DF9A2-F0E0-4591-A635-C5E4EF55C409}"/>
    </a:ext>
  </a:extLst>
</a:theme>
</file>

<file path=ppt/theme/theme4.xml><?xml version="1.0" encoding="utf-8"?>
<a:theme xmlns:a="http://schemas.openxmlformats.org/drawingml/2006/main" name="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7169499C-7CC3-4F26-B0BE-73EF5312709E}"/>
    </a:ext>
  </a:extLst>
</a:theme>
</file>

<file path=ppt/theme/theme5.xml><?xml version="1.0" encoding="utf-8"?>
<a:theme xmlns:a="http://schemas.openxmlformats.org/drawingml/2006/main" name="PB image Masters">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63E7170B-4F55-4391-A3DC-C2A99E46402E}"/>
    </a:ext>
  </a:extLst>
</a:theme>
</file>

<file path=ppt/theme/theme6.xml><?xml version="1.0" encoding="utf-8"?>
<a:theme xmlns:a="http://schemas.openxmlformats.org/drawingml/2006/main" name="Appendix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C5F13E01-08A2-4EDB-B4F1-DFB7DE8BABDF}"/>
    </a:ext>
  </a:extLst>
</a:theme>
</file>

<file path=ppt/theme/theme7.xml><?xml version="1.0" encoding="utf-8"?>
<a:theme xmlns:a="http://schemas.openxmlformats.org/drawingml/2006/main" name="1_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B94D695F-E437-41E5-A3DB-D078D0127CC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Slideshow presentation template</Template>
  <TotalTime>4549</TotalTime>
  <Words>2248</Words>
  <Application>Microsoft Office PowerPoint</Application>
  <PresentationFormat>On-screen Show (16:9)</PresentationFormat>
  <Paragraphs>294</Paragraphs>
  <Slides>34</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Calibri Light</vt:lpstr>
      <vt:lpstr>Lato</vt:lpstr>
      <vt:lpstr>Lato Light</vt:lpstr>
      <vt:lpstr>Symbol</vt:lpstr>
      <vt:lpstr>Times New Roman</vt:lpstr>
      <vt:lpstr>Wingdings</vt:lpstr>
      <vt:lpstr>Cover Master</vt:lpstr>
      <vt:lpstr>Contents Master</vt:lpstr>
      <vt:lpstr>Process Master</vt:lpstr>
      <vt:lpstr>Master</vt:lpstr>
      <vt:lpstr>PB image Masters</vt:lpstr>
      <vt:lpstr>Appendix Master</vt:lpstr>
      <vt:lpstr>1_Process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 Bailey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Gilroy</dc:creator>
  <cp:lastModifiedBy>Claire Berry (Legal Services)</cp:lastModifiedBy>
  <cp:revision>224</cp:revision>
  <dcterms:created xsi:type="dcterms:W3CDTF">2020-12-22T09:55:01Z</dcterms:created>
  <dcterms:modified xsi:type="dcterms:W3CDTF">2023-07-07T13:04:40Z</dcterms:modified>
</cp:coreProperties>
</file>